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Barlow SemiCondensed Bold" panose="020B0604020202020204" charset="0"/>
      <p:regular r:id="rId14"/>
    </p:embeddedFont>
    <p:embeddedFont>
      <p:font typeface="Be Vietnam" panose="020B0604020202020204" charset="0"/>
      <p:regular r:id="rId15"/>
    </p:embeddedFont>
    <p:embeddedFont>
      <p:font typeface="Be Vietnam Ultra-Bold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69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4" Type="http://schemas.openxmlformats.org/officeDocument/2006/relationships/image" Target="../media/image3.sv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4.jpeg"/><Relationship Id="rId4" Type="http://schemas.openxmlformats.org/officeDocument/2006/relationships/image" Target="../media/image3.sv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jpeg"/><Relationship Id="rId4" Type="http://schemas.openxmlformats.org/officeDocument/2006/relationships/image" Target="../media/image3.sv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6.sv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2.sv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3.svg"/><Relationship Id="rId4" Type="http://schemas.openxmlformats.org/officeDocument/2006/relationships/image" Target="../media/image15.svg"/><Relationship Id="rId9" Type="http://schemas.openxmlformats.org/officeDocument/2006/relationships/image" Target="../media/image2.png"/><Relationship Id="rId1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6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2.jpeg"/><Relationship Id="rId4" Type="http://schemas.openxmlformats.org/officeDocument/2006/relationships/image" Target="../media/image3.sv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725090" y="8816388"/>
            <a:ext cx="8971105" cy="800880"/>
            <a:chOff x="0" y="0"/>
            <a:chExt cx="4552315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2315" cy="406400"/>
            </a:xfrm>
            <a:custGeom>
              <a:avLst/>
              <a:gdLst/>
              <a:ahLst/>
              <a:cxnLst/>
              <a:rect l="l" t="t" r="r" b="b"/>
              <a:pathLst>
                <a:path w="4552315" h="406400">
                  <a:moveTo>
                    <a:pt x="4349115" y="0"/>
                  </a:moveTo>
                  <a:cubicBezTo>
                    <a:pt x="4461339" y="0"/>
                    <a:pt x="4552315" y="90976"/>
                    <a:pt x="4552315" y="203200"/>
                  </a:cubicBezTo>
                  <a:cubicBezTo>
                    <a:pt x="4552315" y="315424"/>
                    <a:pt x="4461339" y="406400"/>
                    <a:pt x="434911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52315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4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0" y="3105432"/>
            <a:ext cx="6454435" cy="7181568"/>
          </a:xfrm>
          <a:custGeom>
            <a:avLst/>
            <a:gdLst/>
            <a:ahLst/>
            <a:cxnLst/>
            <a:rect l="l" t="t" r="r" b="b"/>
            <a:pathLst>
              <a:path w="6454435" h="7181568">
                <a:moveTo>
                  <a:pt x="0" y="0"/>
                </a:moveTo>
                <a:lnTo>
                  <a:pt x="6454435" y="0"/>
                </a:lnTo>
                <a:lnTo>
                  <a:pt x="6454435" y="7181568"/>
                </a:lnTo>
                <a:lnTo>
                  <a:pt x="0" y="7181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504510" y="1028700"/>
            <a:ext cx="8229600" cy="82296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7535" y="17535"/>
              <a:ext cx="777730" cy="777730"/>
            </a:xfrm>
            <a:custGeom>
              <a:avLst/>
              <a:gdLst/>
              <a:ahLst/>
              <a:cxnLst/>
              <a:rect l="l" t="t" r="r" b="b"/>
              <a:pathLst>
                <a:path w="777730" h="777730">
                  <a:moveTo>
                    <a:pt x="418799" y="12399"/>
                  </a:moveTo>
                  <a:lnTo>
                    <a:pt x="765331" y="358931"/>
                  </a:lnTo>
                  <a:cubicBezTo>
                    <a:pt x="773270" y="366870"/>
                    <a:pt x="777730" y="377638"/>
                    <a:pt x="777730" y="388865"/>
                  </a:cubicBezTo>
                  <a:cubicBezTo>
                    <a:pt x="777730" y="400093"/>
                    <a:pt x="773270" y="410860"/>
                    <a:pt x="765331" y="418799"/>
                  </a:cubicBezTo>
                  <a:lnTo>
                    <a:pt x="418799" y="765331"/>
                  </a:lnTo>
                  <a:cubicBezTo>
                    <a:pt x="410860" y="773270"/>
                    <a:pt x="400093" y="777730"/>
                    <a:pt x="388865" y="777730"/>
                  </a:cubicBezTo>
                  <a:cubicBezTo>
                    <a:pt x="377638" y="777730"/>
                    <a:pt x="366870" y="773270"/>
                    <a:pt x="358931" y="765331"/>
                  </a:cubicBezTo>
                  <a:lnTo>
                    <a:pt x="12399" y="418799"/>
                  </a:lnTo>
                  <a:cubicBezTo>
                    <a:pt x="4460" y="410860"/>
                    <a:pt x="0" y="400093"/>
                    <a:pt x="0" y="388865"/>
                  </a:cubicBezTo>
                  <a:cubicBezTo>
                    <a:pt x="0" y="377638"/>
                    <a:pt x="4460" y="366870"/>
                    <a:pt x="12399" y="358931"/>
                  </a:cubicBezTo>
                  <a:lnTo>
                    <a:pt x="358931" y="12399"/>
                  </a:lnTo>
                  <a:cubicBezTo>
                    <a:pt x="366870" y="4460"/>
                    <a:pt x="377638" y="0"/>
                    <a:pt x="388865" y="0"/>
                  </a:cubicBezTo>
                  <a:cubicBezTo>
                    <a:pt x="400093" y="0"/>
                    <a:pt x="410860" y="4460"/>
                    <a:pt x="418799" y="12399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78520" y="1454690"/>
            <a:ext cx="7377619" cy="73776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0432" y="10432"/>
              <a:ext cx="791936" cy="791936"/>
            </a:xfrm>
            <a:custGeom>
              <a:avLst/>
              <a:gdLst/>
              <a:ahLst/>
              <a:cxnLst/>
              <a:rect l="l" t="t" r="r" b="b"/>
              <a:pathLst>
                <a:path w="791936" h="791936">
                  <a:moveTo>
                    <a:pt x="413777" y="7377"/>
                  </a:moveTo>
                  <a:lnTo>
                    <a:pt x="784559" y="378159"/>
                  </a:lnTo>
                  <a:cubicBezTo>
                    <a:pt x="794395" y="387995"/>
                    <a:pt x="794395" y="403941"/>
                    <a:pt x="784559" y="413777"/>
                  </a:cubicBezTo>
                  <a:lnTo>
                    <a:pt x="413777" y="784559"/>
                  </a:lnTo>
                  <a:cubicBezTo>
                    <a:pt x="403941" y="794395"/>
                    <a:pt x="387995" y="794395"/>
                    <a:pt x="378159" y="784559"/>
                  </a:cubicBezTo>
                  <a:lnTo>
                    <a:pt x="7377" y="413777"/>
                  </a:lnTo>
                  <a:cubicBezTo>
                    <a:pt x="-2459" y="403941"/>
                    <a:pt x="-2459" y="387995"/>
                    <a:pt x="7377" y="378159"/>
                  </a:cubicBezTo>
                  <a:lnTo>
                    <a:pt x="378159" y="7377"/>
                  </a:lnTo>
                  <a:cubicBezTo>
                    <a:pt x="387995" y="-2459"/>
                    <a:pt x="403941" y="-2459"/>
                    <a:pt x="413777" y="7377"/>
                  </a:cubicBezTo>
                  <a:close/>
                </a:path>
              </a:pathLst>
            </a:custGeom>
            <a:blipFill>
              <a:blip r:embed="rId5"/>
              <a:stretch>
                <a:fillRect l="-24999" r="-24999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6579729" y="6609186"/>
            <a:ext cx="1133213" cy="1090848"/>
          </a:xfrm>
          <a:custGeom>
            <a:avLst/>
            <a:gdLst/>
            <a:ahLst/>
            <a:cxnLst/>
            <a:rect l="l" t="t" r="r" b="b"/>
            <a:pathLst>
              <a:path w="1133213" h="1090848">
                <a:moveTo>
                  <a:pt x="0" y="0"/>
                </a:moveTo>
                <a:lnTo>
                  <a:pt x="1133214" y="0"/>
                </a:lnTo>
                <a:lnTo>
                  <a:pt x="1133214" y="1090849"/>
                </a:lnTo>
                <a:lnTo>
                  <a:pt x="0" y="1090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13" name="Freeform 13"/>
          <p:cNvSpPr/>
          <p:nvPr/>
        </p:nvSpPr>
        <p:spPr>
          <a:xfrm rot="2700000">
            <a:off x="-1188968" y="-2057400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2154321" y="-3909840"/>
            <a:ext cx="6152704" cy="6152704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39A81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2700000">
            <a:off x="16537816" y="8546782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2486121" y="-1137314"/>
            <a:ext cx="5184008" cy="5184008"/>
          </a:xfrm>
          <a:custGeom>
            <a:avLst/>
            <a:gdLst/>
            <a:ahLst/>
            <a:cxnLst/>
            <a:rect l="l" t="t" r="r" b="b"/>
            <a:pathLst>
              <a:path w="5184008" h="5184008">
                <a:moveTo>
                  <a:pt x="0" y="0"/>
                </a:moveTo>
                <a:lnTo>
                  <a:pt x="5184008" y="0"/>
                </a:lnTo>
                <a:lnTo>
                  <a:pt x="5184008" y="5184008"/>
                </a:lnTo>
                <a:lnTo>
                  <a:pt x="0" y="51840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725090" y="2214466"/>
            <a:ext cx="8700404" cy="1600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083"/>
              </a:lnSpc>
              <a:spcBef>
                <a:spcPct val="0"/>
              </a:spcBef>
            </a:pPr>
            <a:r>
              <a:rPr lang="en-US" sz="9345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CURSO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12943" y="3575565"/>
            <a:ext cx="9546357" cy="156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03"/>
              </a:lnSpc>
              <a:spcBef>
                <a:spcPct val="0"/>
              </a:spcBef>
            </a:pPr>
            <a:r>
              <a:rPr lang="en-US" sz="9145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ASISTENTE DE AULA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12355" y="5781675"/>
            <a:ext cx="8700404" cy="2495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03"/>
              </a:lnSpc>
              <a:spcBef>
                <a:spcPct val="0"/>
              </a:spcBef>
            </a:pPr>
            <a:r>
              <a:rPr lang="en-US" sz="7145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MENCIÓN EN APOYO A ESTUDIANTES CON TEA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31511" y="8923643"/>
            <a:ext cx="7958263" cy="529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7"/>
              </a:lnSpc>
              <a:spcBef>
                <a:spcPct val="0"/>
              </a:spcBef>
            </a:pPr>
            <a:r>
              <a:rPr lang="en-US" sz="3105" b="1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PROFESORA: MARTA CIFUENTES TOLEDO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852201"/>
            <a:ext cx="7769863" cy="8645188"/>
          </a:xfrm>
          <a:custGeom>
            <a:avLst/>
            <a:gdLst/>
            <a:ahLst/>
            <a:cxnLst/>
            <a:rect l="l" t="t" r="r" b="b"/>
            <a:pathLst>
              <a:path w="7769863" h="8645188">
                <a:moveTo>
                  <a:pt x="0" y="0"/>
                </a:moveTo>
                <a:lnTo>
                  <a:pt x="7769863" y="0"/>
                </a:lnTo>
                <a:lnTo>
                  <a:pt x="7769863" y="8645188"/>
                </a:lnTo>
                <a:lnTo>
                  <a:pt x="0" y="8645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975761"/>
            <a:ext cx="6335477" cy="633547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22778" y="22778"/>
              <a:ext cx="767245" cy="767245"/>
            </a:xfrm>
            <a:custGeom>
              <a:avLst/>
              <a:gdLst/>
              <a:ahLst/>
              <a:cxnLst/>
              <a:rect l="l" t="t" r="r" b="b"/>
              <a:pathLst>
                <a:path w="767245" h="767245">
                  <a:moveTo>
                    <a:pt x="422506" y="16106"/>
                  </a:moveTo>
                  <a:lnTo>
                    <a:pt x="751138" y="344738"/>
                  </a:lnTo>
                  <a:cubicBezTo>
                    <a:pt x="772613" y="366213"/>
                    <a:pt x="772613" y="401031"/>
                    <a:pt x="751138" y="422506"/>
                  </a:cubicBezTo>
                  <a:lnTo>
                    <a:pt x="422506" y="751138"/>
                  </a:lnTo>
                  <a:cubicBezTo>
                    <a:pt x="401031" y="772613"/>
                    <a:pt x="366213" y="772613"/>
                    <a:pt x="344738" y="751138"/>
                  </a:cubicBezTo>
                  <a:lnTo>
                    <a:pt x="16106" y="422506"/>
                  </a:lnTo>
                  <a:cubicBezTo>
                    <a:pt x="-5369" y="401031"/>
                    <a:pt x="-5369" y="366213"/>
                    <a:pt x="16106" y="344738"/>
                  </a:cubicBezTo>
                  <a:lnTo>
                    <a:pt x="344738" y="16106"/>
                  </a:lnTo>
                  <a:cubicBezTo>
                    <a:pt x="366213" y="-5369"/>
                    <a:pt x="401031" y="-5369"/>
                    <a:pt x="422506" y="1610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5281" y="2291042"/>
            <a:ext cx="5704916" cy="570491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3491" y="13491"/>
              <a:ext cx="785819" cy="785819"/>
            </a:xfrm>
            <a:custGeom>
              <a:avLst/>
              <a:gdLst/>
              <a:ahLst/>
              <a:cxnLst/>
              <a:rect l="l" t="t" r="r" b="b"/>
              <a:pathLst>
                <a:path w="785819" h="785819">
                  <a:moveTo>
                    <a:pt x="415939" y="9539"/>
                  </a:moveTo>
                  <a:lnTo>
                    <a:pt x="776279" y="369879"/>
                  </a:lnTo>
                  <a:cubicBezTo>
                    <a:pt x="788998" y="382598"/>
                    <a:pt x="788998" y="403220"/>
                    <a:pt x="776279" y="415939"/>
                  </a:cubicBezTo>
                  <a:lnTo>
                    <a:pt x="415939" y="776279"/>
                  </a:lnTo>
                  <a:cubicBezTo>
                    <a:pt x="403220" y="788998"/>
                    <a:pt x="382598" y="788998"/>
                    <a:pt x="369879" y="776279"/>
                  </a:cubicBezTo>
                  <a:lnTo>
                    <a:pt x="9539" y="415939"/>
                  </a:lnTo>
                  <a:cubicBezTo>
                    <a:pt x="-3180" y="403220"/>
                    <a:pt x="-3180" y="382598"/>
                    <a:pt x="9539" y="369879"/>
                  </a:cubicBezTo>
                  <a:lnTo>
                    <a:pt x="369879" y="9539"/>
                  </a:lnTo>
                  <a:cubicBezTo>
                    <a:pt x="382598" y="-3180"/>
                    <a:pt x="403220" y="-3180"/>
                    <a:pt x="415939" y="9539"/>
                  </a:cubicBezTo>
                  <a:close/>
                </a:path>
              </a:pathLst>
            </a:custGeom>
            <a:blipFill>
              <a:blip r:embed="rId5"/>
              <a:stretch>
                <a:fillRect l="-45699" t="-1716" r="-9402" b="-1716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2700000">
            <a:off x="5518274" y="-2159546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956142" y="816487"/>
            <a:ext cx="579754" cy="558080"/>
          </a:xfrm>
          <a:custGeom>
            <a:avLst/>
            <a:gdLst/>
            <a:ahLst/>
            <a:cxnLst/>
            <a:rect l="l" t="t" r="r" b="b"/>
            <a:pathLst>
              <a:path w="579754" h="558080">
                <a:moveTo>
                  <a:pt x="0" y="0"/>
                </a:moveTo>
                <a:lnTo>
                  <a:pt x="579754" y="0"/>
                </a:lnTo>
                <a:lnTo>
                  <a:pt x="579754" y="558080"/>
                </a:lnTo>
                <a:lnTo>
                  <a:pt x="0" y="558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728470" y="1086147"/>
            <a:ext cx="6811911" cy="12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LEY 21.109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35477" y="2303517"/>
            <a:ext cx="11598660" cy="6486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endParaRPr/>
          </a:p>
          <a:p>
            <a:pPr algn="just">
              <a:lnSpc>
                <a:spcPts val="4899"/>
              </a:lnSpc>
            </a:pPr>
            <a:r>
              <a:rPr lang="en-US" sz="3499" b="1" spc="-6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3. Derechos y Dignidad Laboral</a:t>
            </a:r>
          </a:p>
          <a:p>
            <a:pPr algn="just">
              <a:lnSpc>
                <a:spcPts val="3499"/>
              </a:lnSpc>
            </a:pPr>
            <a:endParaRPr lang="en-US" sz="3499" b="1" spc="-69">
              <a:solidFill>
                <a:srgbClr val="000000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algn="just">
              <a:lnSpc>
                <a:spcPts val="3499"/>
              </a:lnSpc>
            </a:pPr>
            <a:r>
              <a:rPr lang="en-US" sz="2499" b="1" spc="-4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Ambiente de respeto: </a:t>
            </a:r>
            <a:r>
              <a:rPr lang="en-US" sz="2499" spc="-4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Tienen derecho a trabajar en un entorno tolerante y a que se respete su integridad física y psicológica.</a:t>
            </a:r>
          </a:p>
          <a:p>
            <a:pPr algn="just">
              <a:lnSpc>
                <a:spcPts val="3499"/>
              </a:lnSpc>
            </a:pPr>
            <a:endParaRPr lang="en-US" sz="2499" spc="-4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3499"/>
              </a:lnSpc>
            </a:pPr>
            <a:endParaRPr lang="en-US" sz="2499" spc="-4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3499"/>
              </a:lnSpc>
            </a:pPr>
            <a:r>
              <a:rPr lang="en-US" sz="2499" b="1" spc="-4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Protección contra la violencia:</a:t>
            </a:r>
            <a:r>
              <a:rPr lang="en-US" sz="2499" spc="-4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Se considera de especial gravedad cualquier tipo de violencia (física, psicológica o cibernética) cometida contra ellos.</a:t>
            </a:r>
          </a:p>
          <a:p>
            <a:pPr algn="just">
              <a:lnSpc>
                <a:spcPts val="3499"/>
              </a:lnSpc>
            </a:pPr>
            <a:endParaRPr lang="en-US" sz="2499" spc="-4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3499"/>
              </a:lnSpc>
            </a:pPr>
            <a:endParaRPr lang="en-US" sz="2499" spc="-4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3499"/>
              </a:lnSpc>
            </a:pPr>
            <a:r>
              <a:rPr lang="en-US" sz="2499" b="1" spc="-4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Participación:</a:t>
            </a:r>
            <a:r>
              <a:rPr lang="en-US" sz="2499" spc="-4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Tienen derecho a participar en las instancias colegiadas (como Consejos Escolares) de su comunidad educativa.</a:t>
            </a: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2499" spc="-4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852201"/>
            <a:ext cx="7769863" cy="8645188"/>
          </a:xfrm>
          <a:custGeom>
            <a:avLst/>
            <a:gdLst/>
            <a:ahLst/>
            <a:cxnLst/>
            <a:rect l="l" t="t" r="r" b="b"/>
            <a:pathLst>
              <a:path w="7769863" h="8645188">
                <a:moveTo>
                  <a:pt x="0" y="0"/>
                </a:moveTo>
                <a:lnTo>
                  <a:pt x="7769863" y="0"/>
                </a:lnTo>
                <a:lnTo>
                  <a:pt x="7769863" y="8645188"/>
                </a:lnTo>
                <a:lnTo>
                  <a:pt x="0" y="8645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975761"/>
            <a:ext cx="6335477" cy="633547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22778" y="22778"/>
              <a:ext cx="767245" cy="767245"/>
            </a:xfrm>
            <a:custGeom>
              <a:avLst/>
              <a:gdLst/>
              <a:ahLst/>
              <a:cxnLst/>
              <a:rect l="l" t="t" r="r" b="b"/>
              <a:pathLst>
                <a:path w="767245" h="767245">
                  <a:moveTo>
                    <a:pt x="422506" y="16106"/>
                  </a:moveTo>
                  <a:lnTo>
                    <a:pt x="751138" y="344738"/>
                  </a:lnTo>
                  <a:cubicBezTo>
                    <a:pt x="772613" y="366213"/>
                    <a:pt x="772613" y="401031"/>
                    <a:pt x="751138" y="422506"/>
                  </a:cubicBezTo>
                  <a:lnTo>
                    <a:pt x="422506" y="751138"/>
                  </a:lnTo>
                  <a:cubicBezTo>
                    <a:pt x="401031" y="772613"/>
                    <a:pt x="366213" y="772613"/>
                    <a:pt x="344738" y="751138"/>
                  </a:cubicBezTo>
                  <a:lnTo>
                    <a:pt x="16106" y="422506"/>
                  </a:lnTo>
                  <a:cubicBezTo>
                    <a:pt x="-5369" y="401031"/>
                    <a:pt x="-5369" y="366213"/>
                    <a:pt x="16106" y="344738"/>
                  </a:cubicBezTo>
                  <a:lnTo>
                    <a:pt x="344738" y="16106"/>
                  </a:lnTo>
                  <a:cubicBezTo>
                    <a:pt x="366213" y="-5369"/>
                    <a:pt x="401031" y="-5369"/>
                    <a:pt x="422506" y="1610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5281" y="2291042"/>
            <a:ext cx="5704916" cy="570491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3491" y="13491"/>
              <a:ext cx="785819" cy="785819"/>
            </a:xfrm>
            <a:custGeom>
              <a:avLst/>
              <a:gdLst/>
              <a:ahLst/>
              <a:cxnLst/>
              <a:rect l="l" t="t" r="r" b="b"/>
              <a:pathLst>
                <a:path w="785819" h="785819">
                  <a:moveTo>
                    <a:pt x="415939" y="9539"/>
                  </a:moveTo>
                  <a:lnTo>
                    <a:pt x="776279" y="369879"/>
                  </a:lnTo>
                  <a:cubicBezTo>
                    <a:pt x="788998" y="382598"/>
                    <a:pt x="788998" y="403220"/>
                    <a:pt x="776279" y="415939"/>
                  </a:cubicBezTo>
                  <a:lnTo>
                    <a:pt x="415939" y="776279"/>
                  </a:lnTo>
                  <a:cubicBezTo>
                    <a:pt x="403220" y="788998"/>
                    <a:pt x="382598" y="788998"/>
                    <a:pt x="369879" y="776279"/>
                  </a:cubicBezTo>
                  <a:lnTo>
                    <a:pt x="9539" y="415939"/>
                  </a:lnTo>
                  <a:cubicBezTo>
                    <a:pt x="-3180" y="403220"/>
                    <a:pt x="-3180" y="382598"/>
                    <a:pt x="9539" y="369879"/>
                  </a:cubicBezTo>
                  <a:lnTo>
                    <a:pt x="369879" y="9539"/>
                  </a:lnTo>
                  <a:cubicBezTo>
                    <a:pt x="382598" y="-3180"/>
                    <a:pt x="403220" y="-3180"/>
                    <a:pt x="415939" y="9539"/>
                  </a:cubicBezTo>
                  <a:close/>
                </a:path>
              </a:pathLst>
            </a:custGeom>
            <a:blipFill>
              <a:blip r:embed="rId5"/>
              <a:stretch>
                <a:fillRect l="-24953" r="-24953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2700000">
            <a:off x="5518274" y="-2159546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956142" y="816487"/>
            <a:ext cx="579754" cy="558080"/>
          </a:xfrm>
          <a:custGeom>
            <a:avLst/>
            <a:gdLst/>
            <a:ahLst/>
            <a:cxnLst/>
            <a:rect l="l" t="t" r="r" b="b"/>
            <a:pathLst>
              <a:path w="579754" h="558080">
                <a:moveTo>
                  <a:pt x="0" y="0"/>
                </a:moveTo>
                <a:lnTo>
                  <a:pt x="579754" y="0"/>
                </a:lnTo>
                <a:lnTo>
                  <a:pt x="579754" y="558080"/>
                </a:lnTo>
                <a:lnTo>
                  <a:pt x="0" y="558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144232" y="568156"/>
            <a:ext cx="6811911" cy="12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LEY 21.109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35477" y="2303517"/>
            <a:ext cx="11598660" cy="8477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 b="1" spc="-6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4. Condiciones Laborales y Término de Contrato</a:t>
            </a:r>
          </a:p>
          <a:p>
            <a:pPr algn="just">
              <a:lnSpc>
                <a:spcPts val="4899"/>
              </a:lnSpc>
            </a:pPr>
            <a:endParaRPr lang="en-US" sz="3499" b="1" spc="-69">
              <a:solidFill>
                <a:srgbClr val="000000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algn="just">
              <a:lnSpc>
                <a:spcPts val="4899"/>
              </a:lnSpc>
            </a:pPr>
            <a:r>
              <a:rPr lang="en-US" sz="3499" b="1" spc="-6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Tipos de contrato:</a:t>
            </a:r>
            <a:r>
              <a:rPr lang="en-US" sz="3499" spc="-6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Pueden ser indefinidos o de plazo fijo (máximo un año escolar).</a:t>
            </a:r>
          </a:p>
          <a:p>
            <a:pPr algn="just">
              <a:lnSpc>
                <a:spcPts val="4899"/>
              </a:lnSpc>
            </a:pPr>
            <a:endParaRPr lang="en-US" sz="3499" spc="-6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4899"/>
              </a:lnSpc>
            </a:pPr>
            <a:r>
              <a:rPr lang="en-US" sz="3499" b="1" spc="-6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Causales de salida: </a:t>
            </a:r>
            <a:r>
              <a:rPr lang="en-US" sz="3499" spc="-6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El contrato puede terminar por renuncia, jubilación, desempeño deficiente o necesidades de ajuste en la dotación del servicio local (por ejemplo, baja en la matrícula o cierre de establecimientos).</a:t>
            </a:r>
          </a:p>
          <a:p>
            <a:pPr algn="just">
              <a:lnSpc>
                <a:spcPts val="4899"/>
              </a:lnSpc>
            </a:pPr>
            <a:endParaRPr lang="en-US" sz="3499" spc="-6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4899"/>
              </a:lnSpc>
            </a:pPr>
            <a:endParaRPr lang="en-US" sz="3499" spc="-6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4899"/>
              </a:lnSpc>
            </a:pPr>
            <a:endParaRPr lang="en-US" sz="3499" spc="-6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3499"/>
              </a:lnSpc>
              <a:spcBef>
                <a:spcPct val="0"/>
              </a:spcBef>
            </a:pPr>
            <a:endParaRPr lang="en-US" sz="3499" spc="-69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 flipH="1" flipV="1">
            <a:off x="14120291" y="67540"/>
            <a:ext cx="7666268" cy="8529922"/>
          </a:xfrm>
          <a:custGeom>
            <a:avLst/>
            <a:gdLst/>
            <a:ahLst/>
            <a:cxnLst/>
            <a:rect l="l" t="t" r="r" b="b"/>
            <a:pathLst>
              <a:path w="7666268" h="8529922">
                <a:moveTo>
                  <a:pt x="7666268" y="8529923"/>
                </a:moveTo>
                <a:lnTo>
                  <a:pt x="0" y="8529923"/>
                </a:lnTo>
                <a:lnTo>
                  <a:pt x="0" y="0"/>
                </a:lnTo>
                <a:lnTo>
                  <a:pt x="7666268" y="0"/>
                </a:lnTo>
                <a:lnTo>
                  <a:pt x="7666268" y="8529923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26667" y="171096"/>
            <a:ext cx="7176110" cy="154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30"/>
              </a:lnSpc>
              <a:spcBef>
                <a:spcPct val="0"/>
              </a:spcBef>
            </a:pPr>
            <a:r>
              <a:rPr lang="en-US" sz="9021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REFLEXIONA...</a:t>
            </a:r>
          </a:p>
        </p:txBody>
      </p:sp>
      <p:sp>
        <p:nvSpPr>
          <p:cNvPr id="5" name="Freeform 5"/>
          <p:cNvSpPr/>
          <p:nvPr/>
        </p:nvSpPr>
        <p:spPr>
          <a:xfrm rot="2700000">
            <a:off x="14280493" y="8998383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054552" y="535197"/>
            <a:ext cx="1204855" cy="1159811"/>
          </a:xfrm>
          <a:custGeom>
            <a:avLst/>
            <a:gdLst/>
            <a:ahLst/>
            <a:cxnLst/>
            <a:rect l="l" t="t" r="r" b="b"/>
            <a:pathLst>
              <a:path w="1204855" h="1159811">
                <a:moveTo>
                  <a:pt x="0" y="0"/>
                </a:moveTo>
                <a:lnTo>
                  <a:pt x="1204855" y="0"/>
                </a:lnTo>
                <a:lnTo>
                  <a:pt x="1204855" y="1159811"/>
                </a:lnTo>
                <a:lnTo>
                  <a:pt x="0" y="11598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711073" y="535197"/>
            <a:ext cx="6343479" cy="5629837"/>
          </a:xfrm>
          <a:custGeom>
            <a:avLst/>
            <a:gdLst/>
            <a:ahLst/>
            <a:cxnLst/>
            <a:rect l="l" t="t" r="r" b="b"/>
            <a:pathLst>
              <a:path w="6343479" h="5629837">
                <a:moveTo>
                  <a:pt x="0" y="0"/>
                </a:moveTo>
                <a:lnTo>
                  <a:pt x="6343479" y="0"/>
                </a:lnTo>
                <a:lnTo>
                  <a:pt x="6343479" y="5629837"/>
                </a:lnTo>
                <a:lnTo>
                  <a:pt x="0" y="56298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781792" y="5278995"/>
            <a:ext cx="695523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spc="-40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¡!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24480" y="6662035"/>
            <a:ext cx="14314624" cy="887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39"/>
              </a:lnSpc>
              <a:spcBef>
                <a:spcPct val="0"/>
              </a:spcBef>
            </a:pPr>
            <a:r>
              <a:rPr lang="en-US" sz="5171" b="1" spc="-103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¿Por qué es importante conocer la Ley 21.109?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028700"/>
            <a:ext cx="8320897" cy="9258300"/>
          </a:xfrm>
          <a:custGeom>
            <a:avLst/>
            <a:gdLst/>
            <a:ahLst/>
            <a:cxnLst/>
            <a:rect l="l" t="t" r="r" b="b"/>
            <a:pathLst>
              <a:path w="8320897" h="9258300">
                <a:moveTo>
                  <a:pt x="0" y="0"/>
                </a:moveTo>
                <a:lnTo>
                  <a:pt x="8320897" y="0"/>
                </a:lnTo>
                <a:lnTo>
                  <a:pt x="8320897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683277" y="3075521"/>
            <a:ext cx="8229600" cy="82296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17535" y="17535"/>
              <a:ext cx="777730" cy="777730"/>
            </a:xfrm>
            <a:custGeom>
              <a:avLst/>
              <a:gdLst/>
              <a:ahLst/>
              <a:cxnLst/>
              <a:rect l="l" t="t" r="r" b="b"/>
              <a:pathLst>
                <a:path w="777730" h="777730">
                  <a:moveTo>
                    <a:pt x="418799" y="12399"/>
                  </a:moveTo>
                  <a:lnTo>
                    <a:pt x="765331" y="358931"/>
                  </a:lnTo>
                  <a:cubicBezTo>
                    <a:pt x="773270" y="366870"/>
                    <a:pt x="777730" y="377638"/>
                    <a:pt x="777730" y="388865"/>
                  </a:cubicBezTo>
                  <a:cubicBezTo>
                    <a:pt x="777730" y="400093"/>
                    <a:pt x="773270" y="410860"/>
                    <a:pt x="765331" y="418799"/>
                  </a:cubicBezTo>
                  <a:lnTo>
                    <a:pt x="418799" y="765331"/>
                  </a:lnTo>
                  <a:cubicBezTo>
                    <a:pt x="410860" y="773270"/>
                    <a:pt x="400093" y="777730"/>
                    <a:pt x="388865" y="777730"/>
                  </a:cubicBezTo>
                  <a:cubicBezTo>
                    <a:pt x="377638" y="777730"/>
                    <a:pt x="366870" y="773270"/>
                    <a:pt x="358931" y="765331"/>
                  </a:cubicBezTo>
                  <a:lnTo>
                    <a:pt x="12399" y="418799"/>
                  </a:lnTo>
                  <a:cubicBezTo>
                    <a:pt x="4460" y="410860"/>
                    <a:pt x="0" y="400093"/>
                    <a:pt x="0" y="388865"/>
                  </a:cubicBezTo>
                  <a:cubicBezTo>
                    <a:pt x="0" y="377638"/>
                    <a:pt x="4460" y="366870"/>
                    <a:pt x="12399" y="358931"/>
                  </a:cubicBezTo>
                  <a:lnTo>
                    <a:pt x="358931" y="12399"/>
                  </a:lnTo>
                  <a:cubicBezTo>
                    <a:pt x="366870" y="4460"/>
                    <a:pt x="377638" y="0"/>
                    <a:pt x="388865" y="0"/>
                  </a:cubicBezTo>
                  <a:cubicBezTo>
                    <a:pt x="400093" y="0"/>
                    <a:pt x="410860" y="4460"/>
                    <a:pt x="418799" y="12399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3501511"/>
            <a:ext cx="7377619" cy="73776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0432" y="10432"/>
              <a:ext cx="791936" cy="791936"/>
            </a:xfrm>
            <a:custGeom>
              <a:avLst/>
              <a:gdLst/>
              <a:ahLst/>
              <a:cxnLst/>
              <a:rect l="l" t="t" r="r" b="b"/>
              <a:pathLst>
                <a:path w="791936" h="791936">
                  <a:moveTo>
                    <a:pt x="413777" y="7377"/>
                  </a:moveTo>
                  <a:lnTo>
                    <a:pt x="784559" y="378159"/>
                  </a:lnTo>
                  <a:cubicBezTo>
                    <a:pt x="794395" y="387995"/>
                    <a:pt x="794395" y="403941"/>
                    <a:pt x="784559" y="413777"/>
                  </a:cubicBezTo>
                  <a:lnTo>
                    <a:pt x="413777" y="784559"/>
                  </a:lnTo>
                  <a:cubicBezTo>
                    <a:pt x="403941" y="794395"/>
                    <a:pt x="387995" y="794395"/>
                    <a:pt x="378159" y="784559"/>
                  </a:cubicBezTo>
                  <a:lnTo>
                    <a:pt x="7377" y="413777"/>
                  </a:lnTo>
                  <a:cubicBezTo>
                    <a:pt x="-2459" y="403941"/>
                    <a:pt x="-2459" y="387995"/>
                    <a:pt x="7377" y="378159"/>
                  </a:cubicBezTo>
                  <a:lnTo>
                    <a:pt x="378159" y="7377"/>
                  </a:lnTo>
                  <a:cubicBezTo>
                    <a:pt x="387995" y="-2459"/>
                    <a:pt x="403941" y="-2459"/>
                    <a:pt x="413777" y="7377"/>
                  </a:cubicBezTo>
                  <a:close/>
                </a:path>
              </a:pathLst>
            </a:custGeom>
            <a:blipFill>
              <a:blip r:embed="rId5"/>
              <a:stretch>
                <a:fillRect l="-24999" r="-24999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2700000">
            <a:off x="14280493" y="8998383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834768" y="402739"/>
            <a:ext cx="1300543" cy="1251922"/>
          </a:xfrm>
          <a:custGeom>
            <a:avLst/>
            <a:gdLst/>
            <a:ahLst/>
            <a:cxnLst/>
            <a:rect l="l" t="t" r="r" b="b"/>
            <a:pathLst>
              <a:path w="1300543" h="1251922">
                <a:moveTo>
                  <a:pt x="0" y="0"/>
                </a:moveTo>
                <a:lnTo>
                  <a:pt x="1300542" y="0"/>
                </a:lnTo>
                <a:lnTo>
                  <a:pt x="1300542" y="1251922"/>
                </a:lnTo>
                <a:lnTo>
                  <a:pt x="0" y="12519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292597" y="1175209"/>
            <a:ext cx="9133433" cy="12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CLASES ONLINE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31523" y="259864"/>
            <a:ext cx="9133433" cy="12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BIENVENID@S A TUS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46323" y="2383054"/>
            <a:ext cx="10466423" cy="6776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26"/>
              </a:lnSpc>
            </a:pPr>
            <a:r>
              <a:rPr lang="en-US" sz="4018" b="1" spc="-80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¿Te apasiona la inclusión educativa? </a:t>
            </a:r>
          </a:p>
          <a:p>
            <a:pPr algn="just">
              <a:lnSpc>
                <a:spcPts val="4366"/>
              </a:lnSpc>
            </a:pPr>
            <a:r>
              <a:rPr lang="en-US" sz="3118" spc="-62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      En este curso de 7 módulos, profundizaremos en los objetivos, herramientas y competencias clave para el rol de Asistente de Aula con mención en apoyo a estudiantes con TEA.</a:t>
            </a:r>
          </a:p>
          <a:p>
            <a:pPr algn="just">
              <a:lnSpc>
                <a:spcPts val="4366"/>
              </a:lnSpc>
            </a:pPr>
            <a:r>
              <a:rPr lang="en-US" sz="3118" spc="-62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            </a:t>
            </a:r>
          </a:p>
          <a:p>
            <a:pPr algn="just">
              <a:lnSpc>
                <a:spcPts val="4366"/>
              </a:lnSpc>
            </a:pPr>
            <a:r>
              <a:rPr lang="en-US" sz="3118" spc="-62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             El programa está diseñado para que desarrolles habilidades prácticas en el ámbito educativo, permitiéndote colaborar       estrechamente con la labor docente y facilitar el desarrollo integral y académico de los estudiantes dentro de un entorno inclusivo.</a:t>
            </a:r>
          </a:p>
          <a:p>
            <a:pPr algn="l">
              <a:lnSpc>
                <a:spcPts val="4366"/>
              </a:lnSpc>
              <a:spcBef>
                <a:spcPct val="0"/>
              </a:spcBef>
            </a:pPr>
            <a:endParaRPr lang="en-US" sz="3118" spc="-62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19871" y="831185"/>
            <a:ext cx="7845978" cy="111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22"/>
              </a:lnSpc>
              <a:spcBef>
                <a:spcPct val="0"/>
              </a:spcBef>
            </a:pPr>
            <a:r>
              <a:rPr lang="en-US" sz="6444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ACADÉMICA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7906" y="-24598"/>
            <a:ext cx="8045074" cy="1129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51"/>
              </a:lnSpc>
              <a:spcBef>
                <a:spcPct val="0"/>
              </a:spcBef>
            </a:pPr>
            <a:r>
              <a:rPr lang="en-US" sz="6608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PERFIL DE LA</a:t>
            </a:r>
          </a:p>
        </p:txBody>
      </p:sp>
      <p:sp>
        <p:nvSpPr>
          <p:cNvPr id="5" name="Freeform 5"/>
          <p:cNvSpPr/>
          <p:nvPr/>
        </p:nvSpPr>
        <p:spPr>
          <a:xfrm>
            <a:off x="587878" y="3408445"/>
            <a:ext cx="573149" cy="573149"/>
          </a:xfrm>
          <a:custGeom>
            <a:avLst/>
            <a:gdLst/>
            <a:ahLst/>
            <a:cxnLst/>
            <a:rect l="l" t="t" r="r" b="b"/>
            <a:pathLst>
              <a:path w="573149" h="573149">
                <a:moveTo>
                  <a:pt x="0" y="0"/>
                </a:moveTo>
                <a:lnTo>
                  <a:pt x="573148" y="0"/>
                </a:lnTo>
                <a:lnTo>
                  <a:pt x="573148" y="573149"/>
                </a:lnTo>
                <a:lnTo>
                  <a:pt x="0" y="573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621732" y="1757078"/>
            <a:ext cx="7666268" cy="8529922"/>
          </a:xfrm>
          <a:custGeom>
            <a:avLst/>
            <a:gdLst/>
            <a:ahLst/>
            <a:cxnLst/>
            <a:rect l="l" t="t" r="r" b="b"/>
            <a:pathLst>
              <a:path w="7666268" h="8529922">
                <a:moveTo>
                  <a:pt x="7666268" y="0"/>
                </a:moveTo>
                <a:lnTo>
                  <a:pt x="0" y="0"/>
                </a:lnTo>
                <a:lnTo>
                  <a:pt x="0" y="8529922"/>
                </a:lnTo>
                <a:lnTo>
                  <a:pt x="7666268" y="8529922"/>
                </a:lnTo>
                <a:lnTo>
                  <a:pt x="766626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753304" y="1028700"/>
            <a:ext cx="8229600" cy="82296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7535" y="17535"/>
              <a:ext cx="777730" cy="777730"/>
            </a:xfrm>
            <a:custGeom>
              <a:avLst/>
              <a:gdLst/>
              <a:ahLst/>
              <a:cxnLst/>
              <a:rect l="l" t="t" r="r" b="b"/>
              <a:pathLst>
                <a:path w="777730" h="777730">
                  <a:moveTo>
                    <a:pt x="418799" y="12399"/>
                  </a:moveTo>
                  <a:lnTo>
                    <a:pt x="765331" y="358931"/>
                  </a:lnTo>
                  <a:cubicBezTo>
                    <a:pt x="773270" y="366870"/>
                    <a:pt x="777730" y="377638"/>
                    <a:pt x="777730" y="388865"/>
                  </a:cubicBezTo>
                  <a:cubicBezTo>
                    <a:pt x="777730" y="400093"/>
                    <a:pt x="773270" y="410860"/>
                    <a:pt x="765331" y="418799"/>
                  </a:cubicBezTo>
                  <a:lnTo>
                    <a:pt x="418799" y="765331"/>
                  </a:lnTo>
                  <a:cubicBezTo>
                    <a:pt x="410860" y="773270"/>
                    <a:pt x="400093" y="777730"/>
                    <a:pt x="388865" y="777730"/>
                  </a:cubicBezTo>
                  <a:cubicBezTo>
                    <a:pt x="377638" y="777730"/>
                    <a:pt x="366870" y="773270"/>
                    <a:pt x="358931" y="765331"/>
                  </a:cubicBezTo>
                  <a:lnTo>
                    <a:pt x="12399" y="418799"/>
                  </a:lnTo>
                  <a:cubicBezTo>
                    <a:pt x="4460" y="410860"/>
                    <a:pt x="0" y="400093"/>
                    <a:pt x="0" y="388865"/>
                  </a:cubicBezTo>
                  <a:cubicBezTo>
                    <a:pt x="0" y="377638"/>
                    <a:pt x="4460" y="366870"/>
                    <a:pt x="12399" y="358931"/>
                  </a:cubicBezTo>
                  <a:lnTo>
                    <a:pt x="358931" y="12399"/>
                  </a:lnTo>
                  <a:cubicBezTo>
                    <a:pt x="366870" y="4460"/>
                    <a:pt x="377638" y="0"/>
                    <a:pt x="388865" y="0"/>
                  </a:cubicBezTo>
                  <a:cubicBezTo>
                    <a:pt x="400093" y="0"/>
                    <a:pt x="410860" y="4460"/>
                    <a:pt x="418799" y="12399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179294" y="1454690"/>
            <a:ext cx="7377619" cy="73776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0432" y="10432"/>
              <a:ext cx="791936" cy="791936"/>
            </a:xfrm>
            <a:custGeom>
              <a:avLst/>
              <a:gdLst/>
              <a:ahLst/>
              <a:cxnLst/>
              <a:rect l="l" t="t" r="r" b="b"/>
              <a:pathLst>
                <a:path w="791936" h="791936">
                  <a:moveTo>
                    <a:pt x="413777" y="7377"/>
                  </a:moveTo>
                  <a:lnTo>
                    <a:pt x="784559" y="378159"/>
                  </a:lnTo>
                  <a:cubicBezTo>
                    <a:pt x="794395" y="387995"/>
                    <a:pt x="794395" y="403941"/>
                    <a:pt x="784559" y="413777"/>
                  </a:cubicBezTo>
                  <a:lnTo>
                    <a:pt x="413777" y="784559"/>
                  </a:lnTo>
                  <a:cubicBezTo>
                    <a:pt x="403941" y="794395"/>
                    <a:pt x="387995" y="794395"/>
                    <a:pt x="378159" y="784559"/>
                  </a:cubicBezTo>
                  <a:lnTo>
                    <a:pt x="7377" y="413777"/>
                  </a:lnTo>
                  <a:cubicBezTo>
                    <a:pt x="-2459" y="403941"/>
                    <a:pt x="-2459" y="387995"/>
                    <a:pt x="7377" y="378159"/>
                  </a:cubicBezTo>
                  <a:lnTo>
                    <a:pt x="378159" y="7377"/>
                  </a:lnTo>
                  <a:cubicBezTo>
                    <a:pt x="387995" y="-2459"/>
                    <a:pt x="403941" y="-2459"/>
                    <a:pt x="413777" y="7377"/>
                  </a:cubicBezTo>
                  <a:close/>
                </a:path>
              </a:pathLst>
            </a:custGeom>
            <a:blipFill>
              <a:blip r:embed="rId7"/>
              <a:stretch>
                <a:fillRect l="-59625" t="-80051" r="-1317" b="-179779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3627791" y="-3437763"/>
            <a:ext cx="6152704" cy="615270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9285" y="19285"/>
              <a:ext cx="774231" cy="774231"/>
            </a:xfrm>
            <a:custGeom>
              <a:avLst/>
              <a:gdLst/>
              <a:ahLst/>
              <a:cxnLst/>
              <a:rect l="l" t="t" r="r" b="b"/>
              <a:pathLst>
                <a:path w="774231" h="774231">
                  <a:moveTo>
                    <a:pt x="420036" y="13636"/>
                  </a:moveTo>
                  <a:lnTo>
                    <a:pt x="760594" y="354194"/>
                  </a:lnTo>
                  <a:cubicBezTo>
                    <a:pt x="769325" y="362925"/>
                    <a:pt x="774230" y="374767"/>
                    <a:pt x="774230" y="387115"/>
                  </a:cubicBezTo>
                  <a:cubicBezTo>
                    <a:pt x="774230" y="399463"/>
                    <a:pt x="769325" y="411305"/>
                    <a:pt x="760594" y="420036"/>
                  </a:cubicBezTo>
                  <a:lnTo>
                    <a:pt x="420036" y="760594"/>
                  </a:lnTo>
                  <a:cubicBezTo>
                    <a:pt x="411305" y="769325"/>
                    <a:pt x="399463" y="774230"/>
                    <a:pt x="387115" y="774230"/>
                  </a:cubicBezTo>
                  <a:cubicBezTo>
                    <a:pt x="374767" y="774230"/>
                    <a:pt x="362925" y="769325"/>
                    <a:pt x="354194" y="760594"/>
                  </a:cubicBezTo>
                  <a:lnTo>
                    <a:pt x="13636" y="420036"/>
                  </a:lnTo>
                  <a:cubicBezTo>
                    <a:pt x="4905" y="411305"/>
                    <a:pt x="0" y="399463"/>
                    <a:pt x="0" y="387115"/>
                  </a:cubicBezTo>
                  <a:cubicBezTo>
                    <a:pt x="0" y="374767"/>
                    <a:pt x="4905" y="362925"/>
                    <a:pt x="13636" y="354194"/>
                  </a:cubicBezTo>
                  <a:lnTo>
                    <a:pt x="354194" y="13636"/>
                  </a:lnTo>
                  <a:cubicBezTo>
                    <a:pt x="362925" y="4905"/>
                    <a:pt x="374767" y="0"/>
                    <a:pt x="387115" y="0"/>
                  </a:cubicBezTo>
                  <a:cubicBezTo>
                    <a:pt x="399463" y="0"/>
                    <a:pt x="411305" y="4905"/>
                    <a:pt x="420036" y="1363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2700000">
            <a:off x="9320312" y="-2313281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522915" y="9194260"/>
            <a:ext cx="1098818" cy="1057738"/>
          </a:xfrm>
          <a:custGeom>
            <a:avLst/>
            <a:gdLst/>
            <a:ahLst/>
            <a:cxnLst/>
            <a:rect l="l" t="t" r="r" b="b"/>
            <a:pathLst>
              <a:path w="1098818" h="1057738">
                <a:moveTo>
                  <a:pt x="0" y="0"/>
                </a:moveTo>
                <a:lnTo>
                  <a:pt x="1098817" y="0"/>
                </a:lnTo>
                <a:lnTo>
                  <a:pt x="1098817" y="1057738"/>
                </a:lnTo>
                <a:lnTo>
                  <a:pt x="0" y="105773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469522" y="3297210"/>
            <a:ext cx="7537531" cy="97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5"/>
              </a:lnSpc>
              <a:spcBef>
                <a:spcPct val="0"/>
              </a:spcBef>
            </a:pPr>
            <a:r>
              <a:rPr lang="en-US" sz="2832" b="1" spc="-56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Profesora de Castellano</a:t>
            </a:r>
            <a:r>
              <a:rPr lang="en-US" sz="2832" spc="-56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, en Universidad de Playa Ancha de Ciencias de  la Educación.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7878" y="2085048"/>
            <a:ext cx="9133433" cy="1012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62"/>
              </a:lnSpc>
              <a:spcBef>
                <a:spcPct val="0"/>
              </a:spcBef>
            </a:pPr>
            <a:r>
              <a:rPr lang="en-US" sz="5902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MARTA CIFUENTES TOLEDO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9522" y="4550100"/>
            <a:ext cx="8573659" cy="97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spc="-55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Magíster en Dirección y Liderazgo para la gestión educacional</a:t>
            </a:r>
            <a:r>
              <a:rPr lang="en-US" sz="2799" spc="-55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, en Universidad Andrés Bello.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82229" y="5830643"/>
            <a:ext cx="8697065" cy="97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spc="-55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Examinadora Ensayo Nivel Superior </a:t>
            </a:r>
            <a:r>
              <a:rPr lang="en-US" sz="2799" spc="-55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, para el Programa Bachillerato Internacional del Reino Unido. </a:t>
            </a:r>
          </a:p>
        </p:txBody>
      </p:sp>
      <p:sp>
        <p:nvSpPr>
          <p:cNvPr id="21" name="Freeform 21"/>
          <p:cNvSpPr/>
          <p:nvPr/>
        </p:nvSpPr>
        <p:spPr>
          <a:xfrm>
            <a:off x="587878" y="4856926"/>
            <a:ext cx="573149" cy="573149"/>
          </a:xfrm>
          <a:custGeom>
            <a:avLst/>
            <a:gdLst/>
            <a:ahLst/>
            <a:cxnLst/>
            <a:rect l="l" t="t" r="r" b="b"/>
            <a:pathLst>
              <a:path w="573149" h="573149">
                <a:moveTo>
                  <a:pt x="0" y="0"/>
                </a:moveTo>
                <a:lnTo>
                  <a:pt x="573148" y="0"/>
                </a:lnTo>
                <a:lnTo>
                  <a:pt x="573148" y="573148"/>
                </a:lnTo>
                <a:lnTo>
                  <a:pt x="0" y="5731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19871" y="6022039"/>
            <a:ext cx="573149" cy="573149"/>
          </a:xfrm>
          <a:custGeom>
            <a:avLst/>
            <a:gdLst/>
            <a:ahLst/>
            <a:cxnLst/>
            <a:rect l="l" t="t" r="r" b="b"/>
            <a:pathLst>
              <a:path w="573149" h="573149">
                <a:moveTo>
                  <a:pt x="0" y="0"/>
                </a:moveTo>
                <a:lnTo>
                  <a:pt x="573149" y="0"/>
                </a:lnTo>
                <a:lnTo>
                  <a:pt x="573149" y="573149"/>
                </a:lnTo>
                <a:lnTo>
                  <a:pt x="0" y="573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87878" y="7185738"/>
            <a:ext cx="573149" cy="573149"/>
          </a:xfrm>
          <a:custGeom>
            <a:avLst/>
            <a:gdLst/>
            <a:ahLst/>
            <a:cxnLst/>
            <a:rect l="l" t="t" r="r" b="b"/>
            <a:pathLst>
              <a:path w="573149" h="573149">
                <a:moveTo>
                  <a:pt x="0" y="0"/>
                </a:moveTo>
                <a:lnTo>
                  <a:pt x="573148" y="0"/>
                </a:lnTo>
                <a:lnTo>
                  <a:pt x="573148" y="573149"/>
                </a:lnTo>
                <a:lnTo>
                  <a:pt x="0" y="573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482229" y="6985798"/>
            <a:ext cx="8697065" cy="97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spc="-55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Diplomado en “Enseñar a aprender profundamente”, </a:t>
            </a:r>
            <a:r>
              <a:rPr lang="en-US" sz="2799" spc="-55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en Pontificia Universidad Católica de Chile.</a:t>
            </a:r>
          </a:p>
        </p:txBody>
      </p:sp>
      <p:sp>
        <p:nvSpPr>
          <p:cNvPr id="25" name="Freeform 25"/>
          <p:cNvSpPr/>
          <p:nvPr/>
        </p:nvSpPr>
        <p:spPr>
          <a:xfrm>
            <a:off x="587878" y="8183033"/>
            <a:ext cx="573149" cy="573149"/>
          </a:xfrm>
          <a:custGeom>
            <a:avLst/>
            <a:gdLst/>
            <a:ahLst/>
            <a:cxnLst/>
            <a:rect l="l" t="t" r="r" b="b"/>
            <a:pathLst>
              <a:path w="573149" h="573149">
                <a:moveTo>
                  <a:pt x="0" y="0"/>
                </a:moveTo>
                <a:lnTo>
                  <a:pt x="573148" y="0"/>
                </a:lnTo>
                <a:lnTo>
                  <a:pt x="573148" y="573149"/>
                </a:lnTo>
                <a:lnTo>
                  <a:pt x="0" y="573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469522" y="8125883"/>
            <a:ext cx="8697065" cy="147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1" spc="-55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Diplomado en “Gestión estratégica de Instituciones Educacionales”, </a:t>
            </a:r>
            <a:r>
              <a:rPr lang="en-US" sz="2799" spc="-55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en Universidad Andrés Bello.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2799" spc="-55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619871" y="9346732"/>
            <a:ext cx="573149" cy="573149"/>
          </a:xfrm>
          <a:custGeom>
            <a:avLst/>
            <a:gdLst/>
            <a:ahLst/>
            <a:cxnLst/>
            <a:rect l="l" t="t" r="r" b="b"/>
            <a:pathLst>
              <a:path w="573149" h="573149">
                <a:moveTo>
                  <a:pt x="0" y="0"/>
                </a:moveTo>
                <a:lnTo>
                  <a:pt x="573149" y="0"/>
                </a:lnTo>
                <a:lnTo>
                  <a:pt x="573149" y="573149"/>
                </a:lnTo>
                <a:lnTo>
                  <a:pt x="0" y="5731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558844" y="9289582"/>
            <a:ext cx="8697065" cy="48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spc="-55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Relatora ATE, </a:t>
            </a:r>
            <a:r>
              <a:rPr lang="en-US" sz="2799" spc="-55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certificada por MINEDUC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04172" y="2751164"/>
            <a:ext cx="12559327" cy="128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ROL DEL ASISTENTE DE AULA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577284" y="1608215"/>
            <a:ext cx="9133433" cy="128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MÓDULO 1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518301" y="5746019"/>
            <a:ext cx="2480982" cy="248098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58165" y="58165"/>
              <a:ext cx="696470" cy="696470"/>
            </a:xfrm>
            <a:custGeom>
              <a:avLst/>
              <a:gdLst/>
              <a:ahLst/>
              <a:cxnLst/>
              <a:rect l="l" t="t" r="r" b="b"/>
              <a:pathLst>
                <a:path w="696470" h="696470">
                  <a:moveTo>
                    <a:pt x="447529" y="41129"/>
                  </a:moveTo>
                  <a:lnTo>
                    <a:pt x="655341" y="248941"/>
                  </a:lnTo>
                  <a:cubicBezTo>
                    <a:pt x="710180" y="303780"/>
                    <a:pt x="710180" y="392690"/>
                    <a:pt x="655341" y="447529"/>
                  </a:cubicBezTo>
                  <a:lnTo>
                    <a:pt x="447529" y="655341"/>
                  </a:lnTo>
                  <a:cubicBezTo>
                    <a:pt x="392690" y="710180"/>
                    <a:pt x="303780" y="710180"/>
                    <a:pt x="248941" y="655341"/>
                  </a:cubicBezTo>
                  <a:lnTo>
                    <a:pt x="41129" y="447529"/>
                  </a:lnTo>
                  <a:cubicBezTo>
                    <a:pt x="-13710" y="392690"/>
                    <a:pt x="-13710" y="303780"/>
                    <a:pt x="41129" y="248941"/>
                  </a:cubicBezTo>
                  <a:lnTo>
                    <a:pt x="248941" y="41129"/>
                  </a:lnTo>
                  <a:cubicBezTo>
                    <a:pt x="303780" y="-13710"/>
                    <a:pt x="392690" y="-13710"/>
                    <a:pt x="447529" y="41129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48931" y="5143500"/>
            <a:ext cx="2480982" cy="248098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58165" y="58165"/>
              <a:ext cx="696470" cy="696470"/>
            </a:xfrm>
            <a:custGeom>
              <a:avLst/>
              <a:gdLst/>
              <a:ahLst/>
              <a:cxnLst/>
              <a:rect l="l" t="t" r="r" b="b"/>
              <a:pathLst>
                <a:path w="696470" h="696470">
                  <a:moveTo>
                    <a:pt x="447529" y="41129"/>
                  </a:moveTo>
                  <a:lnTo>
                    <a:pt x="655341" y="248941"/>
                  </a:lnTo>
                  <a:cubicBezTo>
                    <a:pt x="710180" y="303780"/>
                    <a:pt x="710180" y="392690"/>
                    <a:pt x="655341" y="447529"/>
                  </a:cubicBezTo>
                  <a:lnTo>
                    <a:pt x="447529" y="655341"/>
                  </a:lnTo>
                  <a:cubicBezTo>
                    <a:pt x="392690" y="710180"/>
                    <a:pt x="303780" y="710180"/>
                    <a:pt x="248941" y="655341"/>
                  </a:cubicBezTo>
                  <a:lnTo>
                    <a:pt x="41129" y="447529"/>
                  </a:lnTo>
                  <a:cubicBezTo>
                    <a:pt x="-13710" y="392690"/>
                    <a:pt x="-13710" y="303780"/>
                    <a:pt x="41129" y="248941"/>
                  </a:cubicBezTo>
                  <a:lnTo>
                    <a:pt x="248941" y="41129"/>
                  </a:lnTo>
                  <a:cubicBezTo>
                    <a:pt x="303780" y="-13710"/>
                    <a:pt x="392690" y="-13710"/>
                    <a:pt x="447529" y="41129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470225" y="4732627"/>
            <a:ext cx="2480982" cy="248098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58165" y="58165"/>
              <a:ext cx="696470" cy="696470"/>
            </a:xfrm>
            <a:custGeom>
              <a:avLst/>
              <a:gdLst/>
              <a:ahLst/>
              <a:cxnLst/>
              <a:rect l="l" t="t" r="r" b="b"/>
              <a:pathLst>
                <a:path w="696470" h="696470">
                  <a:moveTo>
                    <a:pt x="447529" y="41129"/>
                  </a:moveTo>
                  <a:lnTo>
                    <a:pt x="655341" y="248941"/>
                  </a:lnTo>
                  <a:cubicBezTo>
                    <a:pt x="710180" y="303780"/>
                    <a:pt x="710180" y="392690"/>
                    <a:pt x="655341" y="447529"/>
                  </a:cubicBezTo>
                  <a:lnTo>
                    <a:pt x="447529" y="655341"/>
                  </a:lnTo>
                  <a:cubicBezTo>
                    <a:pt x="392690" y="710180"/>
                    <a:pt x="303780" y="710180"/>
                    <a:pt x="248941" y="655341"/>
                  </a:cubicBezTo>
                  <a:lnTo>
                    <a:pt x="41129" y="447529"/>
                  </a:lnTo>
                  <a:cubicBezTo>
                    <a:pt x="-13710" y="392690"/>
                    <a:pt x="-13710" y="303780"/>
                    <a:pt x="41129" y="248941"/>
                  </a:cubicBezTo>
                  <a:lnTo>
                    <a:pt x="248941" y="41129"/>
                  </a:lnTo>
                  <a:cubicBezTo>
                    <a:pt x="303780" y="-13710"/>
                    <a:pt x="392690" y="-13710"/>
                    <a:pt x="447529" y="41129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375604" y="8179377"/>
            <a:ext cx="2766376" cy="129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-4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LEGISLACIÓN NACIONAL: LEY 21.109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04172" y="6466926"/>
            <a:ext cx="1269218" cy="93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8"/>
              </a:lnSpc>
              <a:spcBef>
                <a:spcPct val="0"/>
              </a:spcBef>
            </a:pPr>
            <a:r>
              <a:rPr lang="en-US" sz="5534" b="1" spc="-110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01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10208" y="5622194"/>
            <a:ext cx="1433792" cy="1061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53"/>
              </a:lnSpc>
              <a:spcBef>
                <a:spcPct val="0"/>
              </a:spcBef>
            </a:pPr>
            <a:r>
              <a:rPr lang="en-US" sz="6252" b="1" spc="-125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02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817163" y="7737029"/>
            <a:ext cx="3590138" cy="86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-4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PERFIL DEL ASISTENTE DE AULA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867310" y="7298879"/>
            <a:ext cx="3796190" cy="1298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-4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CURRÍCULUM Y PLANIFICACIÓN EN EDUCACIÓN BÁSICA</a:t>
            </a:r>
          </a:p>
        </p:txBody>
      </p:sp>
      <p:sp>
        <p:nvSpPr>
          <p:cNvPr id="19" name="Freeform 19"/>
          <p:cNvSpPr/>
          <p:nvPr/>
        </p:nvSpPr>
        <p:spPr>
          <a:xfrm rot="2700000">
            <a:off x="-1849660" y="8048625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flipH="1" flipV="1">
            <a:off x="14120291" y="67540"/>
            <a:ext cx="7666268" cy="8529922"/>
          </a:xfrm>
          <a:custGeom>
            <a:avLst/>
            <a:gdLst/>
            <a:ahLst/>
            <a:cxnLst/>
            <a:rect l="l" t="t" r="r" b="b"/>
            <a:pathLst>
              <a:path w="7666268" h="8529922">
                <a:moveTo>
                  <a:pt x="7666268" y="8529923"/>
                </a:moveTo>
                <a:lnTo>
                  <a:pt x="0" y="8529923"/>
                </a:lnTo>
                <a:lnTo>
                  <a:pt x="0" y="0"/>
                </a:lnTo>
                <a:lnTo>
                  <a:pt x="7666268" y="0"/>
                </a:lnTo>
                <a:lnTo>
                  <a:pt x="7666268" y="852992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 flipH="1">
            <a:off x="4821741" y="6383991"/>
            <a:ext cx="2704732" cy="602519"/>
          </a:xfrm>
          <a:prstGeom prst="line">
            <a:avLst/>
          </a:prstGeom>
          <a:ln w="38100" cap="flat">
            <a:solidFill>
              <a:srgbClr val="026B6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H="1">
            <a:off x="9652371" y="5973119"/>
            <a:ext cx="2995396" cy="410873"/>
          </a:xfrm>
          <a:prstGeom prst="line">
            <a:avLst/>
          </a:prstGeom>
          <a:ln w="38100" cap="flat">
            <a:solidFill>
              <a:srgbClr val="026B6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23"/>
          <p:cNvSpPr/>
          <p:nvPr/>
        </p:nvSpPr>
        <p:spPr>
          <a:xfrm>
            <a:off x="17259300" y="9258300"/>
            <a:ext cx="579754" cy="558080"/>
          </a:xfrm>
          <a:custGeom>
            <a:avLst/>
            <a:gdLst/>
            <a:ahLst/>
            <a:cxnLst/>
            <a:rect l="l" t="t" r="r" b="b"/>
            <a:pathLst>
              <a:path w="579754" h="558080">
                <a:moveTo>
                  <a:pt x="0" y="0"/>
                </a:moveTo>
                <a:lnTo>
                  <a:pt x="579754" y="0"/>
                </a:lnTo>
                <a:lnTo>
                  <a:pt x="579754" y="558080"/>
                </a:lnTo>
                <a:lnTo>
                  <a:pt x="0" y="5580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3117696" y="5253619"/>
            <a:ext cx="1186040" cy="88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0"/>
              </a:lnSpc>
              <a:spcBef>
                <a:spcPct val="0"/>
              </a:spcBef>
            </a:pPr>
            <a:r>
              <a:rPr lang="en-US" sz="5171" b="1" spc="-103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03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123484" y="6616536"/>
            <a:ext cx="811448" cy="59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3"/>
              </a:lnSpc>
              <a:spcBef>
                <a:spcPct val="0"/>
              </a:spcBef>
            </a:pPr>
            <a:r>
              <a:rPr lang="en-US" sz="3538" b="1" spc="-70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04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88767" y="4254491"/>
            <a:ext cx="3590138" cy="66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b="1" spc="-77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CLASE 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67511" y="2696234"/>
            <a:ext cx="1885763" cy="1650042"/>
          </a:xfrm>
          <a:custGeom>
            <a:avLst/>
            <a:gdLst/>
            <a:ahLst/>
            <a:cxnLst/>
            <a:rect l="l" t="t" r="r" b="b"/>
            <a:pathLst>
              <a:path w="1885763" h="1650042">
                <a:moveTo>
                  <a:pt x="0" y="0"/>
                </a:moveTo>
                <a:lnTo>
                  <a:pt x="1885763" y="0"/>
                </a:lnTo>
                <a:lnTo>
                  <a:pt x="1885763" y="1650042"/>
                </a:lnTo>
                <a:lnTo>
                  <a:pt x="0" y="1650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67511" y="5257201"/>
            <a:ext cx="1520748" cy="1545868"/>
          </a:xfrm>
          <a:custGeom>
            <a:avLst/>
            <a:gdLst/>
            <a:ahLst/>
            <a:cxnLst/>
            <a:rect l="l" t="t" r="r" b="b"/>
            <a:pathLst>
              <a:path w="1520748" h="1545868">
                <a:moveTo>
                  <a:pt x="0" y="0"/>
                </a:moveTo>
                <a:lnTo>
                  <a:pt x="1520748" y="0"/>
                </a:lnTo>
                <a:lnTo>
                  <a:pt x="1520748" y="1545868"/>
                </a:lnTo>
                <a:lnTo>
                  <a:pt x="0" y="15458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7511" y="7506348"/>
            <a:ext cx="1520748" cy="1520748"/>
          </a:xfrm>
          <a:custGeom>
            <a:avLst/>
            <a:gdLst/>
            <a:ahLst/>
            <a:cxnLst/>
            <a:rect l="l" t="t" r="r" b="b"/>
            <a:pathLst>
              <a:path w="1520748" h="1520748">
                <a:moveTo>
                  <a:pt x="0" y="0"/>
                </a:moveTo>
                <a:lnTo>
                  <a:pt x="1520748" y="0"/>
                </a:lnTo>
                <a:lnTo>
                  <a:pt x="1520748" y="1520748"/>
                </a:lnTo>
                <a:lnTo>
                  <a:pt x="0" y="15207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 flipV="1">
            <a:off x="14120291" y="67540"/>
            <a:ext cx="7666268" cy="8529922"/>
          </a:xfrm>
          <a:custGeom>
            <a:avLst/>
            <a:gdLst/>
            <a:ahLst/>
            <a:cxnLst/>
            <a:rect l="l" t="t" r="r" b="b"/>
            <a:pathLst>
              <a:path w="7666268" h="8529922">
                <a:moveTo>
                  <a:pt x="7666268" y="8529923"/>
                </a:moveTo>
                <a:lnTo>
                  <a:pt x="0" y="8529923"/>
                </a:lnTo>
                <a:lnTo>
                  <a:pt x="0" y="0"/>
                </a:lnTo>
                <a:lnTo>
                  <a:pt x="7666268" y="0"/>
                </a:lnTo>
                <a:lnTo>
                  <a:pt x="7666268" y="8529923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152851" y="384061"/>
            <a:ext cx="5967441" cy="1543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2"/>
              </a:lnSpc>
              <a:spcBef>
                <a:spcPct val="0"/>
              </a:spcBef>
            </a:pPr>
            <a:r>
              <a:rPr lang="en-US" sz="9001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DE LA CLASE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67890" y="383310"/>
            <a:ext cx="7176110" cy="154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30"/>
              </a:lnSpc>
              <a:spcBef>
                <a:spcPct val="0"/>
              </a:spcBef>
            </a:pPr>
            <a:r>
              <a:rPr lang="en-US" sz="9021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OBJETIVOS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81792" y="5278995"/>
            <a:ext cx="695523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  <a:spcBef>
                <a:spcPct val="0"/>
              </a:spcBef>
            </a:pPr>
            <a:r>
              <a:rPr lang="en-US" sz="2000" spc="-40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¡!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37148" y="2870375"/>
            <a:ext cx="9988882" cy="138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b="1" spc="-7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Conocer las principales características de la legislación chilena: Ley 21.109.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00919" y="5552045"/>
            <a:ext cx="9703863" cy="679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b="1" spc="-7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Adquirir el  perfil del Asistente de Aula.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00919" y="7511030"/>
            <a:ext cx="10599596" cy="2089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99"/>
              </a:lnSpc>
              <a:spcBef>
                <a:spcPct val="0"/>
              </a:spcBef>
            </a:pPr>
            <a:r>
              <a:rPr lang="en-US" sz="3999" b="1" spc="-79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Analizar el currículum nacional y las directrices para planificar en Chile, en enseñanza básica.</a:t>
            </a:r>
          </a:p>
        </p:txBody>
      </p:sp>
      <p:sp>
        <p:nvSpPr>
          <p:cNvPr id="13" name="Freeform 13"/>
          <p:cNvSpPr/>
          <p:nvPr/>
        </p:nvSpPr>
        <p:spPr>
          <a:xfrm rot="2700000">
            <a:off x="14280493" y="8998383"/>
            <a:ext cx="4099370" cy="4114800"/>
          </a:xfrm>
          <a:custGeom>
            <a:avLst/>
            <a:gdLst/>
            <a:ahLst/>
            <a:cxnLst/>
            <a:rect l="l" t="t" r="r" b="b"/>
            <a:pathLst>
              <a:path w="4099370" h="4114800">
                <a:moveTo>
                  <a:pt x="0" y="0"/>
                </a:moveTo>
                <a:lnTo>
                  <a:pt x="4099369" y="0"/>
                </a:lnTo>
                <a:lnTo>
                  <a:pt x="4099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412900" y="961873"/>
            <a:ext cx="579754" cy="558080"/>
          </a:xfrm>
          <a:custGeom>
            <a:avLst/>
            <a:gdLst/>
            <a:ahLst/>
            <a:cxnLst/>
            <a:rect l="l" t="t" r="r" b="b"/>
            <a:pathLst>
              <a:path w="579754" h="558080">
                <a:moveTo>
                  <a:pt x="0" y="0"/>
                </a:moveTo>
                <a:lnTo>
                  <a:pt x="579754" y="0"/>
                </a:lnTo>
                <a:lnTo>
                  <a:pt x="579754" y="558080"/>
                </a:lnTo>
                <a:lnTo>
                  <a:pt x="0" y="5580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r="-116878" b="-50670"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9192" y="2089892"/>
            <a:ext cx="10266300" cy="12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CONOCIMIENTOS PREVIOS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64281" y="607684"/>
            <a:ext cx="8500905" cy="12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ACTIVACIÓN DE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0173" y="3469148"/>
            <a:ext cx="8644337" cy="447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80"/>
              </a:lnSpc>
            </a:pPr>
            <a:r>
              <a:rPr lang="en-US" sz="3200" spc="-6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Para desarrollar tu curso de capacitación, debes tener un cuaderno de apuntes, donde vayas anotando las ideas principales y los contenidos más relevantes.</a:t>
            </a:r>
          </a:p>
          <a:p>
            <a:pPr algn="just">
              <a:lnSpc>
                <a:spcPts val="4480"/>
              </a:lnSpc>
            </a:pPr>
            <a:endParaRPr lang="en-US" sz="3200" spc="-64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4480"/>
              </a:lnSpc>
              <a:spcBef>
                <a:spcPct val="0"/>
              </a:spcBef>
            </a:pPr>
            <a:r>
              <a:rPr lang="en-US" sz="3200" spc="-64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En cada clase, se formularán preguntas para responder en tu cudaderno, a modo de ejercicio práctico.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765963" y="2142566"/>
            <a:ext cx="5852129" cy="1051762"/>
            <a:chOff x="0" y="0"/>
            <a:chExt cx="2261258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61258" cy="406400"/>
            </a:xfrm>
            <a:custGeom>
              <a:avLst/>
              <a:gdLst/>
              <a:ahLst/>
              <a:cxnLst/>
              <a:rect l="l" t="t" r="r" b="b"/>
              <a:pathLst>
                <a:path w="2261258" h="406400">
                  <a:moveTo>
                    <a:pt x="2058058" y="0"/>
                  </a:moveTo>
                  <a:cubicBezTo>
                    <a:pt x="2170283" y="0"/>
                    <a:pt x="2261258" y="90976"/>
                    <a:pt x="2261258" y="203200"/>
                  </a:cubicBezTo>
                  <a:cubicBezTo>
                    <a:pt x="2261258" y="315424"/>
                    <a:pt x="2170283" y="406400"/>
                    <a:pt x="205805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26125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65963" y="3792601"/>
            <a:ext cx="5852129" cy="1051762"/>
            <a:chOff x="0" y="0"/>
            <a:chExt cx="2261258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61258" cy="406400"/>
            </a:xfrm>
            <a:custGeom>
              <a:avLst/>
              <a:gdLst/>
              <a:ahLst/>
              <a:cxnLst/>
              <a:rect l="l" t="t" r="r" b="b"/>
              <a:pathLst>
                <a:path w="2261258" h="406400">
                  <a:moveTo>
                    <a:pt x="2058058" y="0"/>
                  </a:moveTo>
                  <a:cubicBezTo>
                    <a:pt x="2170283" y="0"/>
                    <a:pt x="2261258" y="90976"/>
                    <a:pt x="2261258" y="203200"/>
                  </a:cubicBezTo>
                  <a:cubicBezTo>
                    <a:pt x="2261258" y="315424"/>
                    <a:pt x="2170283" y="406400"/>
                    <a:pt x="205805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6125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765963" y="5442637"/>
            <a:ext cx="5852129" cy="1051762"/>
            <a:chOff x="0" y="0"/>
            <a:chExt cx="2261258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61258" cy="406400"/>
            </a:xfrm>
            <a:custGeom>
              <a:avLst/>
              <a:gdLst/>
              <a:ahLst/>
              <a:cxnLst/>
              <a:rect l="l" t="t" r="r" b="b"/>
              <a:pathLst>
                <a:path w="2261258" h="406400">
                  <a:moveTo>
                    <a:pt x="2058058" y="0"/>
                  </a:moveTo>
                  <a:cubicBezTo>
                    <a:pt x="2170283" y="0"/>
                    <a:pt x="2261258" y="90976"/>
                    <a:pt x="2261258" y="203200"/>
                  </a:cubicBezTo>
                  <a:cubicBezTo>
                    <a:pt x="2261258" y="315424"/>
                    <a:pt x="2170283" y="406400"/>
                    <a:pt x="205805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26125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765963" y="7092672"/>
            <a:ext cx="5852129" cy="1051762"/>
            <a:chOff x="0" y="0"/>
            <a:chExt cx="2261258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61258" cy="406400"/>
            </a:xfrm>
            <a:custGeom>
              <a:avLst/>
              <a:gdLst/>
              <a:ahLst/>
              <a:cxnLst/>
              <a:rect l="l" t="t" r="r" b="b"/>
              <a:pathLst>
                <a:path w="2261258" h="406400">
                  <a:moveTo>
                    <a:pt x="2058058" y="0"/>
                  </a:moveTo>
                  <a:cubicBezTo>
                    <a:pt x="2170283" y="0"/>
                    <a:pt x="2261258" y="90976"/>
                    <a:pt x="2261258" y="203200"/>
                  </a:cubicBezTo>
                  <a:cubicBezTo>
                    <a:pt x="2261258" y="315424"/>
                    <a:pt x="2170283" y="406400"/>
                    <a:pt x="205805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26125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4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10765963" y="2668447"/>
            <a:ext cx="0" cy="1650035"/>
          </a:xfrm>
          <a:prstGeom prst="line">
            <a:avLst/>
          </a:prstGeom>
          <a:ln w="38100" cap="flat">
            <a:solidFill>
              <a:srgbClr val="026B6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16618092" y="4318482"/>
            <a:ext cx="0" cy="1650035"/>
          </a:xfrm>
          <a:prstGeom prst="line">
            <a:avLst/>
          </a:prstGeom>
          <a:ln w="38100" cap="flat">
            <a:solidFill>
              <a:srgbClr val="026B6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10765963" y="5968518"/>
            <a:ext cx="0" cy="1650035"/>
          </a:xfrm>
          <a:prstGeom prst="line">
            <a:avLst/>
          </a:prstGeom>
          <a:ln w="38100" cap="flat">
            <a:solidFill>
              <a:srgbClr val="026B6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 rot="2700000">
            <a:off x="16328676" y="-2159546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-2680711" y="3856063"/>
            <a:ext cx="5779805" cy="6430937"/>
          </a:xfrm>
          <a:custGeom>
            <a:avLst/>
            <a:gdLst/>
            <a:ahLst/>
            <a:cxnLst/>
            <a:rect l="l" t="t" r="r" b="b"/>
            <a:pathLst>
              <a:path w="5779805" h="6430937">
                <a:moveTo>
                  <a:pt x="0" y="0"/>
                </a:moveTo>
                <a:lnTo>
                  <a:pt x="5779805" y="0"/>
                </a:lnTo>
                <a:lnTo>
                  <a:pt x="5779805" y="6430937"/>
                </a:lnTo>
                <a:lnTo>
                  <a:pt x="0" y="64309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007031" y="8700220"/>
            <a:ext cx="579754" cy="558080"/>
          </a:xfrm>
          <a:custGeom>
            <a:avLst/>
            <a:gdLst/>
            <a:ahLst/>
            <a:cxnLst/>
            <a:rect l="l" t="t" r="r" b="b"/>
            <a:pathLst>
              <a:path w="579754" h="558080">
                <a:moveTo>
                  <a:pt x="0" y="0"/>
                </a:moveTo>
                <a:lnTo>
                  <a:pt x="579754" y="0"/>
                </a:lnTo>
                <a:lnTo>
                  <a:pt x="579754" y="558080"/>
                </a:lnTo>
                <a:lnTo>
                  <a:pt x="0" y="5580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1200440" y="2381112"/>
            <a:ext cx="4983175" cy="422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-49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1.- ¿Conoces la Ley 21.109?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00440" y="3808438"/>
            <a:ext cx="4983175" cy="86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-49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2.-¿Consideras relevante definir un perfil de Asistente de Aula?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620727" y="5453963"/>
            <a:ext cx="6142601" cy="86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-49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3.- ¿Qué aspectos del currículum Nacional consideras más importante?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200440" y="7103999"/>
            <a:ext cx="4983175" cy="86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-49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4.-¿Es necesario planificar una clase? Fundamenta tu respuesta.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429488" y="-142875"/>
            <a:ext cx="14796203" cy="2619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2"/>
              </a:lnSpc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PARTE 1:</a:t>
            </a:r>
          </a:p>
          <a:p>
            <a:pPr algn="ctr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LEGISLACIÓN NACIONAL, LEY 21.109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2493323" y="-142875"/>
            <a:ext cx="10699691" cy="1285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00000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CONTENIDO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09884" y="3331221"/>
            <a:ext cx="14068232" cy="1028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spc="-59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En Chile existe una normativa que establece los estatutos de los asistentes de la educación pública, regidos por el Ministerio de Educación.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050294" y="6043068"/>
            <a:ext cx="5852129" cy="1051762"/>
            <a:chOff x="0" y="0"/>
            <a:chExt cx="2261258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61258" cy="406400"/>
            </a:xfrm>
            <a:custGeom>
              <a:avLst/>
              <a:gdLst/>
              <a:ahLst/>
              <a:cxnLst/>
              <a:rect l="l" t="t" r="r" b="b"/>
              <a:pathLst>
                <a:path w="2261258" h="406400">
                  <a:moveTo>
                    <a:pt x="2058058" y="0"/>
                  </a:moveTo>
                  <a:cubicBezTo>
                    <a:pt x="2170283" y="0"/>
                    <a:pt x="2261258" y="90976"/>
                    <a:pt x="2261258" y="203200"/>
                  </a:cubicBezTo>
                  <a:cubicBezTo>
                    <a:pt x="2261258" y="315424"/>
                    <a:pt x="2170283" y="406400"/>
                    <a:pt x="205805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26125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4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85578" y="6043068"/>
            <a:ext cx="5852129" cy="1051762"/>
            <a:chOff x="0" y="0"/>
            <a:chExt cx="2261258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61258" cy="406400"/>
            </a:xfrm>
            <a:custGeom>
              <a:avLst/>
              <a:gdLst/>
              <a:ahLst/>
              <a:cxnLst/>
              <a:rect l="l" t="t" r="r" b="b"/>
              <a:pathLst>
                <a:path w="2261258" h="406400">
                  <a:moveTo>
                    <a:pt x="2058058" y="0"/>
                  </a:moveTo>
                  <a:cubicBezTo>
                    <a:pt x="2170283" y="0"/>
                    <a:pt x="2261258" y="90976"/>
                    <a:pt x="2261258" y="203200"/>
                  </a:cubicBezTo>
                  <a:cubicBezTo>
                    <a:pt x="2261258" y="315424"/>
                    <a:pt x="2170283" y="406400"/>
                    <a:pt x="205805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26125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4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050294" y="7360121"/>
            <a:ext cx="5852129" cy="1051762"/>
            <a:chOff x="0" y="0"/>
            <a:chExt cx="2261258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61258" cy="406400"/>
            </a:xfrm>
            <a:custGeom>
              <a:avLst/>
              <a:gdLst/>
              <a:ahLst/>
              <a:cxnLst/>
              <a:rect l="l" t="t" r="r" b="b"/>
              <a:pathLst>
                <a:path w="2261258" h="406400">
                  <a:moveTo>
                    <a:pt x="2058058" y="0"/>
                  </a:moveTo>
                  <a:cubicBezTo>
                    <a:pt x="2170283" y="0"/>
                    <a:pt x="2261258" y="90976"/>
                    <a:pt x="2261258" y="203200"/>
                  </a:cubicBezTo>
                  <a:cubicBezTo>
                    <a:pt x="2261258" y="315424"/>
                    <a:pt x="2170283" y="406400"/>
                    <a:pt x="205805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26125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385578" y="7360121"/>
            <a:ext cx="5852129" cy="1051762"/>
            <a:chOff x="0" y="0"/>
            <a:chExt cx="2261258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61258" cy="406400"/>
            </a:xfrm>
            <a:custGeom>
              <a:avLst/>
              <a:gdLst/>
              <a:ahLst/>
              <a:cxnLst/>
              <a:rect l="l" t="t" r="r" b="b"/>
              <a:pathLst>
                <a:path w="2261258" h="406400">
                  <a:moveTo>
                    <a:pt x="2058058" y="0"/>
                  </a:moveTo>
                  <a:cubicBezTo>
                    <a:pt x="2170283" y="0"/>
                    <a:pt x="2261258" y="90976"/>
                    <a:pt x="2261258" y="203200"/>
                  </a:cubicBezTo>
                  <a:cubicBezTo>
                    <a:pt x="2261258" y="315424"/>
                    <a:pt x="2170283" y="406400"/>
                    <a:pt x="205805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26125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74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484771" y="6062517"/>
            <a:ext cx="4983175" cy="86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-49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Son considerados como funcionarios públicos.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385578" y="6102010"/>
            <a:ext cx="5852129" cy="76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2"/>
              </a:lnSpc>
              <a:spcBef>
                <a:spcPct val="0"/>
              </a:spcBef>
            </a:pPr>
            <a:r>
              <a:rPr lang="en-US" sz="2266" b="1" spc="-45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Su desempeño es profesional, técnica y  administrativa.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84771" y="7431972"/>
            <a:ext cx="4983175" cy="86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-49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Cumplen funciones de apoyo al aprendizaje.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20055" y="7431972"/>
            <a:ext cx="4983175" cy="86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b="1" spc="-49">
                <a:solidFill>
                  <a:srgbClr val="FCFBFB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Deben regirse por la normativa interna del establecimiento. </a:t>
            </a:r>
          </a:p>
        </p:txBody>
      </p:sp>
      <p:sp>
        <p:nvSpPr>
          <p:cNvPr id="22" name="AutoShape 22"/>
          <p:cNvSpPr/>
          <p:nvPr/>
        </p:nvSpPr>
        <p:spPr>
          <a:xfrm>
            <a:off x="2838319" y="6851276"/>
            <a:ext cx="278607" cy="933414"/>
          </a:xfrm>
          <a:prstGeom prst="line">
            <a:avLst/>
          </a:prstGeom>
          <a:ln w="38100" cap="flat">
            <a:solidFill>
              <a:srgbClr val="026B6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5264332" y="6192750"/>
            <a:ext cx="278607" cy="1591940"/>
          </a:xfrm>
          <a:prstGeom prst="line">
            <a:avLst/>
          </a:prstGeom>
          <a:ln w="38100" cap="flat">
            <a:solidFill>
              <a:srgbClr val="026B6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Freeform 24"/>
          <p:cNvSpPr/>
          <p:nvPr/>
        </p:nvSpPr>
        <p:spPr>
          <a:xfrm rot="2700000">
            <a:off x="-2097310" y="7550601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 flipV="1">
            <a:off x="13723943" y="-532278"/>
            <a:ext cx="5779805" cy="6430937"/>
          </a:xfrm>
          <a:custGeom>
            <a:avLst/>
            <a:gdLst/>
            <a:ahLst/>
            <a:cxnLst/>
            <a:rect l="l" t="t" r="r" b="b"/>
            <a:pathLst>
              <a:path w="5779805" h="6430937">
                <a:moveTo>
                  <a:pt x="5779805" y="6430937"/>
                </a:moveTo>
                <a:lnTo>
                  <a:pt x="0" y="6430937"/>
                </a:lnTo>
                <a:lnTo>
                  <a:pt x="0" y="0"/>
                </a:lnTo>
                <a:lnTo>
                  <a:pt x="5779805" y="0"/>
                </a:lnTo>
                <a:lnTo>
                  <a:pt x="5779805" y="6430937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852201"/>
            <a:ext cx="7769863" cy="8645188"/>
          </a:xfrm>
          <a:custGeom>
            <a:avLst/>
            <a:gdLst/>
            <a:ahLst/>
            <a:cxnLst/>
            <a:rect l="l" t="t" r="r" b="b"/>
            <a:pathLst>
              <a:path w="7769863" h="8645188">
                <a:moveTo>
                  <a:pt x="0" y="0"/>
                </a:moveTo>
                <a:lnTo>
                  <a:pt x="7769863" y="0"/>
                </a:lnTo>
                <a:lnTo>
                  <a:pt x="7769863" y="8645188"/>
                </a:lnTo>
                <a:lnTo>
                  <a:pt x="0" y="8645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975761"/>
            <a:ext cx="6335477" cy="633547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22778" y="22778"/>
              <a:ext cx="767245" cy="767245"/>
            </a:xfrm>
            <a:custGeom>
              <a:avLst/>
              <a:gdLst/>
              <a:ahLst/>
              <a:cxnLst/>
              <a:rect l="l" t="t" r="r" b="b"/>
              <a:pathLst>
                <a:path w="767245" h="767245">
                  <a:moveTo>
                    <a:pt x="422506" y="16106"/>
                  </a:moveTo>
                  <a:lnTo>
                    <a:pt x="751138" y="344738"/>
                  </a:lnTo>
                  <a:cubicBezTo>
                    <a:pt x="772613" y="366213"/>
                    <a:pt x="772613" y="401031"/>
                    <a:pt x="751138" y="422506"/>
                  </a:cubicBezTo>
                  <a:lnTo>
                    <a:pt x="422506" y="751138"/>
                  </a:lnTo>
                  <a:cubicBezTo>
                    <a:pt x="401031" y="772613"/>
                    <a:pt x="366213" y="772613"/>
                    <a:pt x="344738" y="751138"/>
                  </a:cubicBezTo>
                  <a:lnTo>
                    <a:pt x="16106" y="422506"/>
                  </a:lnTo>
                  <a:cubicBezTo>
                    <a:pt x="-5369" y="401031"/>
                    <a:pt x="-5369" y="366213"/>
                    <a:pt x="16106" y="344738"/>
                  </a:cubicBezTo>
                  <a:lnTo>
                    <a:pt x="344738" y="16106"/>
                  </a:lnTo>
                  <a:cubicBezTo>
                    <a:pt x="366213" y="-5369"/>
                    <a:pt x="401031" y="-5369"/>
                    <a:pt x="422506" y="1610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364554" y="5038079"/>
            <a:ext cx="4779446" cy="477944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30193" y="30193"/>
              <a:ext cx="752414" cy="752414"/>
            </a:xfrm>
            <a:custGeom>
              <a:avLst/>
              <a:gdLst/>
              <a:ahLst/>
              <a:cxnLst/>
              <a:rect l="l" t="t" r="r" b="b"/>
              <a:pathLst>
                <a:path w="752414" h="752414">
                  <a:moveTo>
                    <a:pt x="427750" y="21350"/>
                  </a:moveTo>
                  <a:lnTo>
                    <a:pt x="731064" y="324664"/>
                  </a:lnTo>
                  <a:cubicBezTo>
                    <a:pt x="744734" y="338334"/>
                    <a:pt x="752414" y="356875"/>
                    <a:pt x="752414" y="376207"/>
                  </a:cubicBezTo>
                  <a:cubicBezTo>
                    <a:pt x="752414" y="395539"/>
                    <a:pt x="744734" y="414080"/>
                    <a:pt x="731064" y="427750"/>
                  </a:cubicBezTo>
                  <a:lnTo>
                    <a:pt x="427750" y="731064"/>
                  </a:lnTo>
                  <a:cubicBezTo>
                    <a:pt x="414080" y="744734"/>
                    <a:pt x="395539" y="752414"/>
                    <a:pt x="376207" y="752414"/>
                  </a:cubicBezTo>
                  <a:cubicBezTo>
                    <a:pt x="356875" y="752414"/>
                    <a:pt x="338334" y="744734"/>
                    <a:pt x="324664" y="731064"/>
                  </a:cubicBezTo>
                  <a:lnTo>
                    <a:pt x="21350" y="427750"/>
                  </a:lnTo>
                  <a:cubicBezTo>
                    <a:pt x="7680" y="414080"/>
                    <a:pt x="0" y="395539"/>
                    <a:pt x="0" y="376207"/>
                  </a:cubicBezTo>
                  <a:cubicBezTo>
                    <a:pt x="0" y="356875"/>
                    <a:pt x="7680" y="338334"/>
                    <a:pt x="21350" y="324664"/>
                  </a:cubicBezTo>
                  <a:lnTo>
                    <a:pt x="324664" y="21350"/>
                  </a:lnTo>
                  <a:cubicBezTo>
                    <a:pt x="338334" y="7680"/>
                    <a:pt x="356875" y="0"/>
                    <a:pt x="376207" y="0"/>
                  </a:cubicBezTo>
                  <a:cubicBezTo>
                    <a:pt x="395539" y="0"/>
                    <a:pt x="414080" y="7680"/>
                    <a:pt x="427750" y="21350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15281" y="2291042"/>
            <a:ext cx="5704916" cy="570491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13491" y="13491"/>
              <a:ext cx="785819" cy="785819"/>
            </a:xfrm>
            <a:custGeom>
              <a:avLst/>
              <a:gdLst/>
              <a:ahLst/>
              <a:cxnLst/>
              <a:rect l="l" t="t" r="r" b="b"/>
              <a:pathLst>
                <a:path w="785819" h="785819">
                  <a:moveTo>
                    <a:pt x="415939" y="9539"/>
                  </a:moveTo>
                  <a:lnTo>
                    <a:pt x="776279" y="369879"/>
                  </a:lnTo>
                  <a:cubicBezTo>
                    <a:pt x="788998" y="382598"/>
                    <a:pt x="788998" y="403220"/>
                    <a:pt x="776279" y="415939"/>
                  </a:cubicBezTo>
                  <a:lnTo>
                    <a:pt x="415939" y="776279"/>
                  </a:lnTo>
                  <a:cubicBezTo>
                    <a:pt x="403220" y="788998"/>
                    <a:pt x="382598" y="788998"/>
                    <a:pt x="369879" y="776279"/>
                  </a:cubicBezTo>
                  <a:lnTo>
                    <a:pt x="9539" y="415939"/>
                  </a:lnTo>
                  <a:cubicBezTo>
                    <a:pt x="-3180" y="403220"/>
                    <a:pt x="-3180" y="382598"/>
                    <a:pt x="9539" y="369879"/>
                  </a:cubicBezTo>
                  <a:lnTo>
                    <a:pt x="369879" y="9539"/>
                  </a:lnTo>
                  <a:cubicBezTo>
                    <a:pt x="382598" y="-3180"/>
                    <a:pt x="403220" y="-3180"/>
                    <a:pt x="415939" y="9539"/>
                  </a:cubicBezTo>
                  <a:close/>
                </a:path>
              </a:pathLst>
            </a:custGeom>
            <a:blipFill>
              <a:blip r:embed="rId5"/>
              <a:stretch>
                <a:fillRect l="-24906" r="-24906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4663812" y="5337337"/>
            <a:ext cx="4180930" cy="418093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408" y="18408"/>
              <a:ext cx="775984" cy="775984"/>
            </a:xfrm>
            <a:custGeom>
              <a:avLst/>
              <a:gdLst/>
              <a:ahLst/>
              <a:cxnLst/>
              <a:rect l="l" t="t" r="r" b="b"/>
              <a:pathLst>
                <a:path w="775984" h="775984">
                  <a:moveTo>
                    <a:pt x="419417" y="13017"/>
                  </a:moveTo>
                  <a:lnTo>
                    <a:pt x="762967" y="356567"/>
                  </a:lnTo>
                  <a:cubicBezTo>
                    <a:pt x="780323" y="373923"/>
                    <a:pt x="780323" y="402061"/>
                    <a:pt x="762967" y="419417"/>
                  </a:cubicBezTo>
                  <a:lnTo>
                    <a:pt x="419417" y="762967"/>
                  </a:lnTo>
                  <a:cubicBezTo>
                    <a:pt x="402061" y="780323"/>
                    <a:pt x="373923" y="780323"/>
                    <a:pt x="356567" y="762967"/>
                  </a:cubicBezTo>
                  <a:lnTo>
                    <a:pt x="13017" y="419417"/>
                  </a:lnTo>
                  <a:cubicBezTo>
                    <a:pt x="-4339" y="402061"/>
                    <a:pt x="-4339" y="373923"/>
                    <a:pt x="13017" y="356567"/>
                  </a:cubicBezTo>
                  <a:lnTo>
                    <a:pt x="356567" y="13017"/>
                  </a:lnTo>
                  <a:cubicBezTo>
                    <a:pt x="373923" y="-4339"/>
                    <a:pt x="402061" y="-4339"/>
                    <a:pt x="419417" y="13017"/>
                  </a:cubicBezTo>
                  <a:close/>
                </a:path>
              </a:pathLst>
            </a:custGeom>
            <a:blipFill>
              <a:blip r:embed="rId6"/>
              <a:stretch>
                <a:fillRect l="-16666" r="-16666"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2700000">
            <a:off x="5518274" y="-2159546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956142" y="816487"/>
            <a:ext cx="579754" cy="558080"/>
          </a:xfrm>
          <a:custGeom>
            <a:avLst/>
            <a:gdLst/>
            <a:ahLst/>
            <a:cxnLst/>
            <a:rect l="l" t="t" r="r" b="b"/>
            <a:pathLst>
              <a:path w="579754" h="558080">
                <a:moveTo>
                  <a:pt x="0" y="0"/>
                </a:moveTo>
                <a:lnTo>
                  <a:pt x="579754" y="0"/>
                </a:lnTo>
                <a:lnTo>
                  <a:pt x="579754" y="558080"/>
                </a:lnTo>
                <a:lnTo>
                  <a:pt x="0" y="5580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723986" y="103027"/>
            <a:ext cx="6811911" cy="12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LEY 21.109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589657" y="1928136"/>
            <a:ext cx="9381351" cy="368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spc="-5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Ley 21.109, publicada en octubre de 2018, establece el Estatuto de los Asistentes de la Educación Pública en Chile. Su objetivo principal es regular las condiciones laborales, derechos y deberes de quienes colaboran en el proceso de enseñanza y aprendizaje en establecimientos públicos.</a:t>
            </a:r>
          </a:p>
          <a:p>
            <a:pPr algn="l">
              <a:lnSpc>
                <a:spcPts val="2800"/>
              </a:lnSpc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l">
              <a:lnSpc>
                <a:spcPts val="2800"/>
              </a:lnSpc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l">
              <a:lnSpc>
                <a:spcPts val="2800"/>
              </a:lnSpc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l">
              <a:lnSpc>
                <a:spcPts val="2800"/>
              </a:lnSpc>
              <a:spcBef>
                <a:spcPct val="0"/>
              </a:spcBef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589657" y="4626333"/>
            <a:ext cx="9381351" cy="63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spc="-5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</a:t>
            </a:r>
            <a:r>
              <a:rPr lang="en-US" sz="2599" b="1" spc="-5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Ámbito de Aplicación y Naturaleza Jurídica</a:t>
            </a:r>
          </a:p>
          <a:p>
            <a:pPr algn="just">
              <a:lnSpc>
                <a:spcPts val="3639"/>
              </a:lnSpc>
            </a:pPr>
            <a:endParaRPr lang="en-US" sz="2599" b="1" spc="-51">
              <a:solidFill>
                <a:srgbClr val="000000"/>
              </a:solidFill>
              <a:latin typeface="Be Vietnam Ultra-Bold"/>
              <a:ea typeface="Be Vietnam Ultra-Bold"/>
              <a:cs typeface="Be Vietnam Ultra-Bold"/>
              <a:sym typeface="Be Vietnam Ultra-Bold"/>
            </a:endParaRPr>
          </a:p>
          <a:p>
            <a:pPr marL="561337" lvl="1" indent="-280669" algn="just">
              <a:lnSpc>
                <a:spcPts val="3639"/>
              </a:lnSpc>
              <a:buFont typeface="Arial"/>
              <a:buChar char="•"/>
            </a:pPr>
            <a:r>
              <a:rPr lang="en-US" sz="2599" b="1" spc="-5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 quién aplica: </a:t>
            </a:r>
            <a:r>
              <a:rPr lang="en-US" sz="2599" spc="-5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Principalmente a asistentes que se desempeñan en establecimientos dependientes de los Servicios Locales de Educación Pública (SLEP).</a:t>
            </a:r>
          </a:p>
          <a:p>
            <a:pPr algn="just">
              <a:lnSpc>
                <a:spcPts val="3639"/>
              </a:lnSpc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3639"/>
              </a:lnSpc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marL="561337" lvl="1" indent="-280669" algn="just">
              <a:lnSpc>
                <a:spcPts val="3639"/>
              </a:lnSpc>
              <a:buFont typeface="Arial"/>
              <a:buChar char="•"/>
            </a:pPr>
            <a:r>
              <a:rPr lang="en-US" sz="2599" b="1" spc="-5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Calidad jurídica: </a:t>
            </a:r>
            <a:r>
              <a:rPr lang="en-US" sz="2599" spc="-5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Los asistentes son considerados funcionarios públicos. En aspectos no regulados por esta ley, se aplica de forma supletoria el Código del Trabajo.</a:t>
            </a:r>
          </a:p>
          <a:p>
            <a:pPr algn="just">
              <a:lnSpc>
                <a:spcPts val="2800"/>
              </a:lnSpc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2800"/>
              </a:lnSpc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2800"/>
              </a:lnSpc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2800"/>
              </a:lnSpc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519" r="-276" b="-7031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1852201"/>
            <a:ext cx="7769863" cy="8645188"/>
          </a:xfrm>
          <a:custGeom>
            <a:avLst/>
            <a:gdLst/>
            <a:ahLst/>
            <a:cxnLst/>
            <a:rect l="l" t="t" r="r" b="b"/>
            <a:pathLst>
              <a:path w="7769863" h="8645188">
                <a:moveTo>
                  <a:pt x="0" y="0"/>
                </a:moveTo>
                <a:lnTo>
                  <a:pt x="7769863" y="0"/>
                </a:lnTo>
                <a:lnTo>
                  <a:pt x="7769863" y="8645188"/>
                </a:lnTo>
                <a:lnTo>
                  <a:pt x="0" y="8645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1975761"/>
            <a:ext cx="6335477" cy="6335477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22778" y="22778"/>
              <a:ext cx="767245" cy="767245"/>
            </a:xfrm>
            <a:custGeom>
              <a:avLst/>
              <a:gdLst/>
              <a:ahLst/>
              <a:cxnLst/>
              <a:rect l="l" t="t" r="r" b="b"/>
              <a:pathLst>
                <a:path w="767245" h="767245">
                  <a:moveTo>
                    <a:pt x="422506" y="16106"/>
                  </a:moveTo>
                  <a:lnTo>
                    <a:pt x="751138" y="344738"/>
                  </a:lnTo>
                  <a:cubicBezTo>
                    <a:pt x="772613" y="366213"/>
                    <a:pt x="772613" y="401031"/>
                    <a:pt x="751138" y="422506"/>
                  </a:cubicBezTo>
                  <a:lnTo>
                    <a:pt x="422506" y="751138"/>
                  </a:lnTo>
                  <a:cubicBezTo>
                    <a:pt x="401031" y="772613"/>
                    <a:pt x="366213" y="772613"/>
                    <a:pt x="344738" y="751138"/>
                  </a:cubicBezTo>
                  <a:lnTo>
                    <a:pt x="16106" y="422506"/>
                  </a:lnTo>
                  <a:cubicBezTo>
                    <a:pt x="-5369" y="401031"/>
                    <a:pt x="-5369" y="366213"/>
                    <a:pt x="16106" y="344738"/>
                  </a:cubicBezTo>
                  <a:lnTo>
                    <a:pt x="344738" y="16106"/>
                  </a:lnTo>
                  <a:cubicBezTo>
                    <a:pt x="366213" y="-5369"/>
                    <a:pt x="401031" y="-5369"/>
                    <a:pt x="422506" y="16106"/>
                  </a:cubicBezTo>
                  <a:close/>
                </a:path>
              </a:pathLst>
            </a:custGeom>
            <a:solidFill>
              <a:srgbClr val="026B6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5281" y="2291042"/>
            <a:ext cx="5704916" cy="570491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13491" y="13491"/>
              <a:ext cx="785819" cy="785819"/>
            </a:xfrm>
            <a:custGeom>
              <a:avLst/>
              <a:gdLst/>
              <a:ahLst/>
              <a:cxnLst/>
              <a:rect l="l" t="t" r="r" b="b"/>
              <a:pathLst>
                <a:path w="785819" h="785819">
                  <a:moveTo>
                    <a:pt x="415939" y="9539"/>
                  </a:moveTo>
                  <a:lnTo>
                    <a:pt x="776279" y="369879"/>
                  </a:lnTo>
                  <a:cubicBezTo>
                    <a:pt x="788998" y="382598"/>
                    <a:pt x="788998" y="403220"/>
                    <a:pt x="776279" y="415939"/>
                  </a:cubicBezTo>
                  <a:lnTo>
                    <a:pt x="415939" y="776279"/>
                  </a:lnTo>
                  <a:cubicBezTo>
                    <a:pt x="403220" y="788998"/>
                    <a:pt x="382598" y="788998"/>
                    <a:pt x="369879" y="776279"/>
                  </a:cubicBezTo>
                  <a:lnTo>
                    <a:pt x="9539" y="415939"/>
                  </a:lnTo>
                  <a:cubicBezTo>
                    <a:pt x="-3180" y="403220"/>
                    <a:pt x="-3180" y="382598"/>
                    <a:pt x="9539" y="369879"/>
                  </a:cubicBezTo>
                  <a:lnTo>
                    <a:pt x="369879" y="9539"/>
                  </a:lnTo>
                  <a:cubicBezTo>
                    <a:pt x="382598" y="-3180"/>
                    <a:pt x="403220" y="-3180"/>
                    <a:pt x="415939" y="9539"/>
                  </a:cubicBezTo>
                  <a:close/>
                </a:path>
              </a:pathLst>
            </a:custGeom>
            <a:blipFill>
              <a:blip r:embed="rId5"/>
              <a:stretch>
                <a:fillRect l="-50379" t="-1716" r="-4722" b="-1716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2700000">
            <a:off x="5518274" y="-2159546"/>
            <a:ext cx="4099369" cy="4114800"/>
          </a:xfrm>
          <a:custGeom>
            <a:avLst/>
            <a:gdLst/>
            <a:ahLst/>
            <a:cxnLst/>
            <a:rect l="l" t="t" r="r" b="b"/>
            <a:pathLst>
              <a:path w="4099369" h="4114800">
                <a:moveTo>
                  <a:pt x="0" y="0"/>
                </a:moveTo>
                <a:lnTo>
                  <a:pt x="4099370" y="0"/>
                </a:lnTo>
                <a:lnTo>
                  <a:pt x="40993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956142" y="816487"/>
            <a:ext cx="579754" cy="558080"/>
          </a:xfrm>
          <a:custGeom>
            <a:avLst/>
            <a:gdLst/>
            <a:ahLst/>
            <a:cxnLst/>
            <a:rect l="l" t="t" r="r" b="b"/>
            <a:pathLst>
              <a:path w="579754" h="558080">
                <a:moveTo>
                  <a:pt x="0" y="0"/>
                </a:moveTo>
                <a:lnTo>
                  <a:pt x="579754" y="0"/>
                </a:lnTo>
                <a:lnTo>
                  <a:pt x="579754" y="558080"/>
                </a:lnTo>
                <a:lnTo>
                  <a:pt x="0" y="5580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116878" b="-50670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723986" y="103027"/>
            <a:ext cx="6811911" cy="1284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2"/>
              </a:lnSpc>
              <a:spcBef>
                <a:spcPct val="0"/>
              </a:spcBef>
            </a:pPr>
            <a:r>
              <a:rPr lang="en-US" sz="7502" b="1">
                <a:solidFill>
                  <a:srgbClr val="026B6E"/>
                </a:solidFill>
                <a:latin typeface="Barlow SemiCondensed Bold"/>
                <a:ea typeface="Barlow SemiCondensed Bold"/>
                <a:cs typeface="Barlow SemiCondensed Bold"/>
                <a:sym typeface="Barlow SemiCondensed Bold"/>
              </a:rPr>
              <a:t>LEY 21.109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35477" y="2322567"/>
            <a:ext cx="11598660" cy="7656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</a:pPr>
            <a:r>
              <a:rPr lang="en-US" sz="2599" spc="-5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                                     </a:t>
            </a:r>
            <a:r>
              <a:rPr lang="en-US" sz="2599" b="1" spc="-5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Ámbito de Aplicación y Naturaleza Jurídica</a:t>
            </a:r>
          </a:p>
          <a:p>
            <a:pPr algn="just">
              <a:lnSpc>
                <a:spcPts val="3639"/>
              </a:lnSpc>
            </a:pPr>
            <a:r>
              <a:rPr lang="en-US" sz="2599" spc="-5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2. Categorías de Asistentes</a:t>
            </a:r>
          </a:p>
          <a:p>
            <a:pPr algn="just">
              <a:lnSpc>
                <a:spcPts val="3639"/>
              </a:lnSpc>
            </a:pPr>
            <a:r>
              <a:rPr lang="en-US" sz="2599" spc="-5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La ley clasifica al personal en cuatro categorías según sus funciones y formación:</a:t>
            </a:r>
          </a:p>
          <a:p>
            <a:pPr algn="just">
              <a:lnSpc>
                <a:spcPts val="3639"/>
              </a:lnSpc>
            </a:pPr>
            <a:r>
              <a:rPr lang="en-US" sz="2599" b="1" spc="-5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Profesional:</a:t>
            </a:r>
            <a:r>
              <a:rPr lang="en-US" sz="2599" spc="-5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Requiere título profesional de al menos 8 semestres; realizan apoyo al aprendizaje, tareas psicosociales o de administración.</a:t>
            </a:r>
          </a:p>
          <a:p>
            <a:pPr algn="just">
              <a:lnSpc>
                <a:spcPts val="3639"/>
              </a:lnSpc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3639"/>
              </a:lnSpc>
            </a:pPr>
            <a:r>
              <a:rPr lang="en-US" sz="2599" b="1" spc="-5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Técnica:</a:t>
            </a:r>
            <a:r>
              <a:rPr lang="en-US" sz="2599" spc="-5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Requiere título técnico de nivel superior o medio; realizan tareas de apoyo al proceso educativo o administrativo.</a:t>
            </a:r>
          </a:p>
          <a:p>
            <a:pPr algn="just">
              <a:lnSpc>
                <a:spcPts val="3639"/>
              </a:lnSpc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3639"/>
              </a:lnSpc>
            </a:pPr>
            <a:r>
              <a:rPr lang="en-US" sz="2599" b="1" spc="-5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Administrativa</a:t>
            </a:r>
            <a:r>
              <a:rPr lang="en-US" sz="2599" spc="-5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: Requiere licencia de educación media; realizan funciones de apoyo administrativo y logística.</a:t>
            </a:r>
          </a:p>
          <a:p>
            <a:pPr algn="just">
              <a:lnSpc>
                <a:spcPts val="3639"/>
              </a:lnSpc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  <a:p>
            <a:pPr algn="just">
              <a:lnSpc>
                <a:spcPts val="3639"/>
              </a:lnSpc>
            </a:pPr>
            <a:r>
              <a:rPr lang="en-US" sz="2599" b="1" spc="-51">
                <a:solidFill>
                  <a:srgbClr val="000000"/>
                </a:solidFill>
                <a:latin typeface="Be Vietnam Ultra-Bold"/>
                <a:ea typeface="Be Vietnam Ultra-Bold"/>
                <a:cs typeface="Be Vietnam Ultra-Bold"/>
                <a:sym typeface="Be Vietnam Ultra-Bold"/>
              </a:rPr>
              <a:t>Auxiliar:</a:t>
            </a:r>
            <a:r>
              <a:rPr lang="en-US" sz="2599" spc="-51">
                <a:solidFill>
                  <a:srgbClr val="000000"/>
                </a:solidFill>
                <a:latin typeface="Be Vietnam"/>
                <a:ea typeface="Be Vietnam"/>
                <a:cs typeface="Be Vietnam"/>
                <a:sym typeface="Be Vietnam"/>
              </a:rPr>
              <a:t> Requiere licencia de educación media; encargados de mantención, aseo, seguridad y, según actualizaciones recientes, transporte y alimentación escolar.</a:t>
            </a: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599" spc="-51">
              <a:solidFill>
                <a:srgbClr val="000000"/>
              </a:solidFill>
              <a:latin typeface="Be Vietnam"/>
              <a:ea typeface="Be Vietnam"/>
              <a:cs typeface="Be Vietnam"/>
              <a:sym typeface="Be Vietna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790</Words>
  <Application>Microsoft Office PowerPoint</Application>
  <PresentationFormat>Personalizado</PresentationFormat>
  <Paragraphs>98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Calibri</vt:lpstr>
      <vt:lpstr>Arial</vt:lpstr>
      <vt:lpstr>Be Vietnam Ultra-Bold</vt:lpstr>
      <vt:lpstr>Barlow SemiCondensed Bold</vt:lpstr>
      <vt:lpstr>Be Vietnam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curso</dc:title>
  <dc:creator>Marta Cifuentes</dc:creator>
  <cp:lastModifiedBy>Marta Cifuentes</cp:lastModifiedBy>
  <cp:revision>2</cp:revision>
  <dcterms:created xsi:type="dcterms:W3CDTF">2006-08-16T00:00:00Z</dcterms:created>
  <dcterms:modified xsi:type="dcterms:W3CDTF">2026-02-17T15:48:19Z</dcterms:modified>
  <dc:identifier>DAHA3agUQGI</dc:identifier>
</cp:coreProperties>
</file>