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 SemiCondensed Bold" panose="020B0604020202020204" charset="0"/>
      <p:regular r:id="rId10"/>
    </p:embeddedFont>
    <p:embeddedFont>
      <p:font typeface="Be Vietnam" panose="020B0604020202020204" charset="0"/>
      <p:regular r:id="rId11"/>
    </p:embeddedFont>
    <p:embeddedFont>
      <p:font typeface="Be Vietnam Ultra-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3.sv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5090" y="8816388"/>
            <a:ext cx="8971105" cy="800880"/>
            <a:chOff x="0" y="0"/>
            <a:chExt cx="455231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15" cy="406400"/>
            </a:xfrm>
            <a:custGeom>
              <a:avLst/>
              <a:gdLst/>
              <a:ahLst/>
              <a:cxnLst/>
              <a:rect l="l" t="t" r="r" b="b"/>
              <a:pathLst>
                <a:path w="4552315" h="406400">
                  <a:moveTo>
                    <a:pt x="4349115" y="0"/>
                  </a:moveTo>
                  <a:cubicBezTo>
                    <a:pt x="4461339" y="0"/>
                    <a:pt x="4552315" y="90976"/>
                    <a:pt x="4552315" y="203200"/>
                  </a:cubicBezTo>
                  <a:cubicBezTo>
                    <a:pt x="4552315" y="315424"/>
                    <a:pt x="4461339" y="406400"/>
                    <a:pt x="43491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231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105432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0" y="0"/>
                </a:moveTo>
                <a:lnTo>
                  <a:pt x="6454435" y="0"/>
                </a:lnTo>
                <a:lnTo>
                  <a:pt x="6454435" y="7181568"/>
                </a:lnTo>
                <a:lnTo>
                  <a:pt x="0" y="7181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504510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8520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6579729" y="6609186"/>
            <a:ext cx="1133213" cy="1090848"/>
          </a:xfrm>
          <a:custGeom>
            <a:avLst/>
            <a:gdLst/>
            <a:ahLst/>
            <a:cxnLst/>
            <a:rect l="l" t="t" r="r" b="b"/>
            <a:pathLst>
              <a:path w="1133213" h="1090848">
                <a:moveTo>
                  <a:pt x="0" y="0"/>
                </a:moveTo>
                <a:lnTo>
                  <a:pt x="1133214" y="0"/>
                </a:lnTo>
                <a:lnTo>
                  <a:pt x="1133214" y="1090849"/>
                </a:lnTo>
                <a:lnTo>
                  <a:pt x="0" y="109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-1188968" y="-20574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154321" y="-3909840"/>
            <a:ext cx="6152704" cy="61527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39A8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700000">
            <a:off x="16537816" y="854678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86121" y="-1137314"/>
            <a:ext cx="5184008" cy="5184008"/>
          </a:xfrm>
          <a:custGeom>
            <a:avLst/>
            <a:gdLst/>
            <a:ahLst/>
            <a:cxnLst/>
            <a:rect l="l" t="t" r="r" b="b"/>
            <a:pathLst>
              <a:path w="5184008" h="5184008">
                <a:moveTo>
                  <a:pt x="0" y="0"/>
                </a:moveTo>
                <a:lnTo>
                  <a:pt x="5184008" y="0"/>
                </a:lnTo>
                <a:lnTo>
                  <a:pt x="5184008" y="5184008"/>
                </a:lnTo>
                <a:lnTo>
                  <a:pt x="0" y="5184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5090" y="2214466"/>
            <a:ext cx="8700404" cy="16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3"/>
              </a:lnSpc>
              <a:spcBef>
                <a:spcPct val="0"/>
              </a:spcBef>
            </a:pPr>
            <a:r>
              <a:rPr lang="en-US" sz="93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CURSO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2943" y="3575565"/>
            <a:ext cx="9546357" cy="156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3"/>
              </a:lnSpc>
              <a:spcBef>
                <a:spcPct val="0"/>
              </a:spcBef>
            </a:pPr>
            <a:r>
              <a:rPr lang="en-US" sz="91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ASISTENTE DE AULA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355" y="5781675"/>
            <a:ext cx="8700404" cy="249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3"/>
              </a:lnSpc>
              <a:spcBef>
                <a:spcPct val="0"/>
              </a:spcBef>
            </a:pPr>
            <a:r>
              <a:rPr lang="en-US" sz="7145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MENCIÓN EN APOYO A ESTUDIANTES CON TEA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1511" y="8923643"/>
            <a:ext cx="7958263" cy="5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PROFESORA: MARTA CIFUENTES TOLEDO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50978" y="2464264"/>
            <a:ext cx="15708322" cy="474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CONTENIDO </a:t>
            </a:r>
          </a:p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PARTE 2:</a:t>
            </a:r>
          </a:p>
          <a:p>
            <a:pPr algn="l">
              <a:lnSpc>
                <a:spcPts val="12630"/>
              </a:lnSpc>
              <a:spcBef>
                <a:spcPct val="0"/>
              </a:spcBef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DEL ASISTENTE DE AULA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54552" y="535197"/>
            <a:ext cx="1204855" cy="1159811"/>
          </a:xfrm>
          <a:custGeom>
            <a:avLst/>
            <a:gdLst/>
            <a:ahLst/>
            <a:cxnLst/>
            <a:rect l="l" t="t" r="r" b="b"/>
            <a:pathLst>
              <a:path w="1204855" h="1159811">
                <a:moveTo>
                  <a:pt x="0" y="0"/>
                </a:moveTo>
                <a:lnTo>
                  <a:pt x="1204855" y="0"/>
                </a:lnTo>
                <a:lnTo>
                  <a:pt x="1204855" y="1159811"/>
                </a:lnTo>
                <a:lnTo>
                  <a:pt x="0" y="1159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1833565" y="0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6454435" y="7181568"/>
                </a:moveTo>
                <a:lnTo>
                  <a:pt x="0" y="7181568"/>
                </a:lnTo>
                <a:lnTo>
                  <a:pt x="0" y="0"/>
                </a:lnTo>
                <a:lnTo>
                  <a:pt x="6454435" y="0"/>
                </a:lnTo>
                <a:lnTo>
                  <a:pt x="6454435" y="718156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753304" y="1028700"/>
            <a:ext cx="8229600" cy="82296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79294" y="1454690"/>
            <a:ext cx="7377619" cy="73776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7905" t="-1317" r="-25853" b="-131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2493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DEL ASISTENTE DE AULA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8483" y="2867624"/>
            <a:ext cx="9210811" cy="690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2"/>
              </a:lnSpc>
            </a:pPr>
            <a:r>
              <a:rPr lang="en-US" sz="3587" spc="-7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Los Asistentes de Aula personas que trabajan en los establecimientos educacionales públicos, particular subvencionado, particular pagado y forman parte de la comunidad educativa.</a:t>
            </a:r>
          </a:p>
          <a:p>
            <a:pPr algn="just">
              <a:lnSpc>
                <a:spcPts val="5022"/>
              </a:lnSpc>
            </a:pPr>
            <a:endParaRPr lang="en-US" sz="3587" spc="-7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5022"/>
              </a:lnSpc>
              <a:spcBef>
                <a:spcPct val="0"/>
              </a:spcBef>
            </a:pPr>
            <a:r>
              <a:rPr lang="en-US" sz="3587" spc="-7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Sus principales roles y funciones son de colaboración con la función educativa (curricular y pedagógica) y contribución al desarrollo del </a:t>
            </a:r>
            <a:r>
              <a:rPr lang="en-US" sz="3587" b="1" spc="-7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Proyecto Educativo Institucional.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852201"/>
            <a:ext cx="7769863" cy="8645188"/>
          </a:xfrm>
          <a:custGeom>
            <a:avLst/>
            <a:gdLst/>
            <a:ahLst/>
            <a:cxnLst/>
            <a:rect l="l" t="t" r="r" b="b"/>
            <a:pathLst>
              <a:path w="7769863" h="8645188">
                <a:moveTo>
                  <a:pt x="0" y="0"/>
                </a:moveTo>
                <a:lnTo>
                  <a:pt x="7769863" y="0"/>
                </a:lnTo>
                <a:lnTo>
                  <a:pt x="7769863" y="8645188"/>
                </a:lnTo>
                <a:lnTo>
                  <a:pt x="0" y="864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5518274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472107" y="288472"/>
            <a:ext cx="8645497" cy="132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20"/>
              </a:lnSpc>
              <a:spcBef>
                <a:spcPct val="0"/>
              </a:spcBef>
            </a:pPr>
            <a:r>
              <a:rPr lang="en-US" sz="7728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INVESTIGA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07028" y="2606671"/>
            <a:ext cx="16226375" cy="585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</a:pPr>
            <a:r>
              <a:rPr lang="en-US" sz="5099" b="1" spc="-10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                      ACTIVIDAD</a:t>
            </a:r>
          </a:p>
          <a:p>
            <a:pPr algn="just">
              <a:lnSpc>
                <a:spcPts val="4899"/>
              </a:lnSpc>
            </a:pP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INDAGA LOS SIGUIENTES CONCEPTOS</a:t>
            </a:r>
          </a:p>
          <a:p>
            <a:pPr algn="just">
              <a:lnSpc>
                <a:spcPts val="4899"/>
              </a:lnSpc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marL="755587" lvl="1" indent="-377794" algn="just">
              <a:lnSpc>
                <a:spcPts val="4899"/>
              </a:lnSpc>
              <a:buFont typeface="Arial"/>
              <a:buChar char="•"/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P.E.I. 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(PROYECTO EDUCACTIVO INSTITUCIONAL)</a:t>
            </a:r>
          </a:p>
          <a:p>
            <a:pPr marL="755587" lvl="1" indent="-377794" algn="just">
              <a:lnSpc>
                <a:spcPts val="4899"/>
              </a:lnSpc>
              <a:buFont typeface="Arial"/>
              <a:buChar char="•"/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P.I.E.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(PROGRAMA DE INTEGRACIÓN ESCOLAR)</a:t>
            </a:r>
          </a:p>
          <a:p>
            <a:pPr marL="755587" lvl="1" indent="-377794" algn="just">
              <a:lnSpc>
                <a:spcPts val="4899"/>
              </a:lnSpc>
              <a:buFont typeface="Arial"/>
              <a:buChar char="•"/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SIMCE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(SISTEMA DE MEDICIÓN DE LA CALIDAD DE LA EDUCACIÓN) </a:t>
            </a:r>
          </a:p>
          <a:p>
            <a:pPr marL="755587" lvl="1" indent="-377794" algn="just">
              <a:lnSpc>
                <a:spcPts val="4899"/>
              </a:lnSpc>
              <a:buFont typeface="Arial"/>
              <a:buChar char="•"/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NEEP/NEET 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(NECESIDADES EDUCATIVAS ESPECIALES </a:t>
            </a:r>
          </a:p>
          <a:p>
            <a:pPr algn="just">
              <a:lnSpc>
                <a:spcPts val="4899"/>
              </a:lnSpc>
            </a:pP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PERMANENTES O TRANSITORIAS)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116" y="1244597"/>
            <a:ext cx="8543884" cy="101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4"/>
              </a:lnSpc>
              <a:spcBef>
                <a:spcPct val="0"/>
              </a:spcBef>
            </a:pPr>
            <a:r>
              <a:rPr lang="en-US" sz="5917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 AULA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2414" y="326963"/>
            <a:ext cx="9431749" cy="10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5"/>
              </a:lnSpc>
              <a:spcBef>
                <a:spcPct val="0"/>
              </a:spcBef>
            </a:pPr>
            <a:r>
              <a:rPr lang="en-US" sz="598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DEL ASISTENTE</a:t>
            </a:r>
          </a:p>
        </p:txBody>
      </p:sp>
      <p:sp>
        <p:nvSpPr>
          <p:cNvPr id="5" name="Freeform 5"/>
          <p:cNvSpPr/>
          <p:nvPr/>
        </p:nvSpPr>
        <p:spPr>
          <a:xfrm>
            <a:off x="600116" y="2714942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4" y="0"/>
                </a:lnTo>
                <a:lnTo>
                  <a:pt x="923424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700000">
            <a:off x="9320312" y="-2313281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6224" y="2768445"/>
            <a:ext cx="7537531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Ser </a:t>
            </a: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respetuosa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y amable.</a:t>
            </a:r>
          </a:p>
        </p:txBody>
      </p:sp>
      <p:sp>
        <p:nvSpPr>
          <p:cNvPr id="11" name="Freeform 11"/>
          <p:cNvSpPr/>
          <p:nvPr/>
        </p:nvSpPr>
        <p:spPr>
          <a:xfrm>
            <a:off x="600116" y="3977299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4" y="0"/>
                </a:lnTo>
                <a:lnTo>
                  <a:pt x="923424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2414" y="5243622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2414" y="6624245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22414" y="8334877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96224" y="3898819"/>
            <a:ext cx="12810080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Ser </a:t>
            </a: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proactiva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(tener iniciativa).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60555" y="5057775"/>
            <a:ext cx="17552906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Cumplir puntualmente con su horario y con las tareas asignadas.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86184" y="6653463"/>
            <a:ext cx="20281358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Presentación personal acorde a su función en el establecimiento.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86184" y="8388380"/>
            <a:ext cx="20281358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Debe ser </a:t>
            </a: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autónomo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en la realización de sus responsabilidades.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116" y="1244597"/>
            <a:ext cx="8543884" cy="101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4"/>
              </a:lnSpc>
              <a:spcBef>
                <a:spcPct val="0"/>
              </a:spcBef>
            </a:pPr>
            <a:r>
              <a:rPr lang="en-US" sz="5917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 AULA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2414" y="326963"/>
            <a:ext cx="9431749" cy="10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5"/>
              </a:lnSpc>
              <a:spcBef>
                <a:spcPct val="0"/>
              </a:spcBef>
            </a:pPr>
            <a:r>
              <a:rPr lang="en-US" sz="598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DEL ASISTENTE</a:t>
            </a:r>
          </a:p>
        </p:txBody>
      </p:sp>
      <p:sp>
        <p:nvSpPr>
          <p:cNvPr id="5" name="Freeform 5"/>
          <p:cNvSpPr/>
          <p:nvPr/>
        </p:nvSpPr>
        <p:spPr>
          <a:xfrm>
            <a:off x="600116" y="2714942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4" y="0"/>
                </a:lnTo>
                <a:lnTo>
                  <a:pt x="923424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700000">
            <a:off x="9320312" y="-2313281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6224" y="2710928"/>
            <a:ext cx="15517485" cy="2235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Ser capaz de reconocer errores y superarlos (autocrítica) y de señalar críticas constructivas y sugerencias para superar debilidades.</a:t>
            </a:r>
          </a:p>
        </p:txBody>
      </p:sp>
      <p:sp>
        <p:nvSpPr>
          <p:cNvPr id="11" name="Freeform 11"/>
          <p:cNvSpPr/>
          <p:nvPr/>
        </p:nvSpPr>
        <p:spPr>
          <a:xfrm>
            <a:off x="522414" y="5243622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2414" y="6624245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2414" y="8334877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86184" y="5186315"/>
            <a:ext cx="20281358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Ser ordenada y </a:t>
            </a: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organizada.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6184" y="6538520"/>
            <a:ext cx="20281358" cy="148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Ser </a:t>
            </a:r>
            <a:r>
              <a:rPr lang="en-US" sz="4232" b="1" spc="-84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reservada </a:t>
            </a: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con la información que maneja y responsable</a:t>
            </a:r>
          </a:p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con su difusión.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6184" y="8388380"/>
            <a:ext cx="20281358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Ser comprometida  con sus estudiantes y su trabajo.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116" y="1244597"/>
            <a:ext cx="8543884" cy="1011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4"/>
              </a:lnSpc>
              <a:spcBef>
                <a:spcPct val="0"/>
              </a:spcBef>
            </a:pPr>
            <a:r>
              <a:rPr lang="en-US" sz="5917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 AULA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2414" y="326963"/>
            <a:ext cx="9431749" cy="10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5"/>
              </a:lnSpc>
              <a:spcBef>
                <a:spcPct val="0"/>
              </a:spcBef>
            </a:pPr>
            <a:r>
              <a:rPr lang="en-US" sz="598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DEL ASISTENTE</a:t>
            </a:r>
          </a:p>
        </p:txBody>
      </p:sp>
      <p:sp>
        <p:nvSpPr>
          <p:cNvPr id="5" name="Freeform 5"/>
          <p:cNvSpPr/>
          <p:nvPr/>
        </p:nvSpPr>
        <p:spPr>
          <a:xfrm>
            <a:off x="600116" y="2714942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4" y="0"/>
                </a:lnTo>
                <a:lnTo>
                  <a:pt x="923424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700000">
            <a:off x="9320312" y="-2313281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6224" y="2710928"/>
            <a:ext cx="15517485" cy="148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Poseer buena disposición frente a las actividades y requerimientos solicitados.</a:t>
            </a:r>
          </a:p>
        </p:txBody>
      </p:sp>
      <p:sp>
        <p:nvSpPr>
          <p:cNvPr id="11" name="Freeform 11"/>
          <p:cNvSpPr/>
          <p:nvPr/>
        </p:nvSpPr>
        <p:spPr>
          <a:xfrm>
            <a:off x="522414" y="4910247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22414" y="6624245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2414" y="8334877"/>
            <a:ext cx="923423" cy="923423"/>
          </a:xfrm>
          <a:custGeom>
            <a:avLst/>
            <a:gdLst/>
            <a:ahLst/>
            <a:cxnLst/>
            <a:rect l="l" t="t" r="r" b="b"/>
            <a:pathLst>
              <a:path w="923423" h="923423">
                <a:moveTo>
                  <a:pt x="0" y="0"/>
                </a:moveTo>
                <a:lnTo>
                  <a:pt x="923423" y="0"/>
                </a:lnTo>
                <a:lnTo>
                  <a:pt x="923423" y="923423"/>
                </a:lnTo>
                <a:lnTo>
                  <a:pt x="0" y="923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41815" y="4587513"/>
            <a:ext cx="15517485" cy="148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Tener habilidades de comunicación efectiva (tiempo-</a:t>
            </a:r>
          </a:p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lugar-persona).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41815" y="6461205"/>
            <a:ext cx="15517485" cy="730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Capacidad  para trabajar en equipo y adaptarse a los cambios.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41815" y="8249152"/>
            <a:ext cx="15517485" cy="148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25"/>
              </a:lnSpc>
              <a:spcBef>
                <a:spcPct val="0"/>
              </a:spcBef>
            </a:pPr>
            <a:r>
              <a:rPr lang="en-US" sz="4232" spc="-8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Conocer sus deberes y derechos como funcionario del establecimiento.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Personalizado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Be Vietnam</vt:lpstr>
      <vt:lpstr>Be Vietnam Ultra-Bold</vt:lpstr>
      <vt:lpstr>Calibri</vt:lpstr>
      <vt:lpstr>Arial</vt:lpstr>
      <vt:lpstr>Barlow SemiCondensed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curso</dc:title>
  <dc:creator>Marta Cifuentes</dc:creator>
  <cp:lastModifiedBy>Marta Cifuentes</cp:lastModifiedBy>
  <cp:revision>2</cp:revision>
  <dcterms:created xsi:type="dcterms:W3CDTF">2006-08-16T00:00:00Z</dcterms:created>
  <dcterms:modified xsi:type="dcterms:W3CDTF">2026-02-17T15:54:51Z</dcterms:modified>
  <dc:identifier>DAHBlmhIUwA</dc:identifier>
</cp:coreProperties>
</file>