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8288000" cy="10287000"/>
  <p:notesSz cx="6858000" cy="9144000"/>
  <p:embeddedFontLst>
    <p:embeddedFont>
      <p:font typeface="Barlow SemiCondensed Bold" panose="020B0604020202020204" charset="0"/>
      <p:regular r:id="rId25"/>
    </p:embeddedFont>
    <p:embeddedFont>
      <p:font typeface="Be Vietnam" panose="020B0604020202020204" charset="0"/>
      <p:regular r:id="rId26"/>
    </p:embeddedFont>
    <p:embeddedFont>
      <p:font typeface="Be Vietnam Ultra-Bold" panose="020B0604020202020204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Open Sans" panose="020B0604020202020204" charset="0"/>
      <p:regular r:id="rId32"/>
    </p:embeddedFont>
    <p:embeddedFont>
      <p:font typeface="Open Sans Bold" panose="020B0604020202020204" charset="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616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8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sv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3.svg"/><Relationship Id="rId9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3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3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3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3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8.svg"/><Relationship Id="rId9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8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519" r="-276" b="-7031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725090" y="8816388"/>
            <a:ext cx="8971105" cy="800880"/>
            <a:chOff x="0" y="0"/>
            <a:chExt cx="4552315" cy="4064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52315" cy="406400"/>
            </a:xfrm>
            <a:custGeom>
              <a:avLst/>
              <a:gdLst/>
              <a:ahLst/>
              <a:cxnLst/>
              <a:rect l="l" t="t" r="r" b="b"/>
              <a:pathLst>
                <a:path w="4552315" h="406400">
                  <a:moveTo>
                    <a:pt x="4349115" y="0"/>
                  </a:moveTo>
                  <a:cubicBezTo>
                    <a:pt x="4461339" y="0"/>
                    <a:pt x="4552315" y="90976"/>
                    <a:pt x="4552315" y="203200"/>
                  </a:cubicBezTo>
                  <a:cubicBezTo>
                    <a:pt x="4552315" y="315424"/>
                    <a:pt x="4461339" y="406400"/>
                    <a:pt x="434911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26B6E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52315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74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3105432"/>
            <a:ext cx="6454435" cy="7181568"/>
          </a:xfrm>
          <a:custGeom>
            <a:avLst/>
            <a:gdLst/>
            <a:ahLst/>
            <a:cxnLst/>
            <a:rect l="l" t="t" r="r" b="b"/>
            <a:pathLst>
              <a:path w="6454435" h="7181568">
                <a:moveTo>
                  <a:pt x="0" y="0"/>
                </a:moveTo>
                <a:lnTo>
                  <a:pt x="6454435" y="0"/>
                </a:lnTo>
                <a:lnTo>
                  <a:pt x="6454435" y="7181568"/>
                </a:lnTo>
                <a:lnTo>
                  <a:pt x="0" y="71815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-504510" y="1028700"/>
            <a:ext cx="8229600" cy="8229600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17535" y="17535"/>
              <a:ext cx="777730" cy="777730"/>
            </a:xfrm>
            <a:custGeom>
              <a:avLst/>
              <a:gdLst/>
              <a:ahLst/>
              <a:cxnLst/>
              <a:rect l="l" t="t" r="r" b="b"/>
              <a:pathLst>
                <a:path w="777730" h="777730">
                  <a:moveTo>
                    <a:pt x="418799" y="12399"/>
                  </a:moveTo>
                  <a:lnTo>
                    <a:pt x="765331" y="358931"/>
                  </a:lnTo>
                  <a:cubicBezTo>
                    <a:pt x="773270" y="366870"/>
                    <a:pt x="777730" y="377638"/>
                    <a:pt x="777730" y="388865"/>
                  </a:cubicBezTo>
                  <a:cubicBezTo>
                    <a:pt x="777730" y="400093"/>
                    <a:pt x="773270" y="410860"/>
                    <a:pt x="765331" y="418799"/>
                  </a:cubicBezTo>
                  <a:lnTo>
                    <a:pt x="418799" y="765331"/>
                  </a:lnTo>
                  <a:cubicBezTo>
                    <a:pt x="410860" y="773270"/>
                    <a:pt x="400093" y="777730"/>
                    <a:pt x="388865" y="777730"/>
                  </a:cubicBezTo>
                  <a:cubicBezTo>
                    <a:pt x="377638" y="777730"/>
                    <a:pt x="366870" y="773270"/>
                    <a:pt x="358931" y="765331"/>
                  </a:cubicBezTo>
                  <a:lnTo>
                    <a:pt x="12399" y="418799"/>
                  </a:lnTo>
                  <a:cubicBezTo>
                    <a:pt x="4460" y="410860"/>
                    <a:pt x="0" y="400093"/>
                    <a:pt x="0" y="388865"/>
                  </a:cubicBezTo>
                  <a:cubicBezTo>
                    <a:pt x="0" y="377638"/>
                    <a:pt x="4460" y="366870"/>
                    <a:pt x="12399" y="358931"/>
                  </a:cubicBezTo>
                  <a:lnTo>
                    <a:pt x="358931" y="12399"/>
                  </a:lnTo>
                  <a:cubicBezTo>
                    <a:pt x="366870" y="4460"/>
                    <a:pt x="377638" y="0"/>
                    <a:pt x="388865" y="0"/>
                  </a:cubicBezTo>
                  <a:cubicBezTo>
                    <a:pt x="400093" y="0"/>
                    <a:pt x="410860" y="4460"/>
                    <a:pt x="418799" y="12399"/>
                  </a:cubicBezTo>
                  <a:close/>
                </a:path>
              </a:pathLst>
            </a:custGeom>
            <a:solidFill>
              <a:srgbClr val="026B6E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39700" y="101600"/>
              <a:ext cx="533400" cy="571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-78520" y="1454690"/>
            <a:ext cx="7377619" cy="7377619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10432" y="10432"/>
              <a:ext cx="791936" cy="791936"/>
            </a:xfrm>
            <a:custGeom>
              <a:avLst/>
              <a:gdLst/>
              <a:ahLst/>
              <a:cxnLst/>
              <a:rect l="l" t="t" r="r" b="b"/>
              <a:pathLst>
                <a:path w="791936" h="791936">
                  <a:moveTo>
                    <a:pt x="413777" y="7377"/>
                  </a:moveTo>
                  <a:lnTo>
                    <a:pt x="784559" y="378159"/>
                  </a:lnTo>
                  <a:cubicBezTo>
                    <a:pt x="794395" y="387995"/>
                    <a:pt x="794395" y="403941"/>
                    <a:pt x="784559" y="413777"/>
                  </a:cubicBezTo>
                  <a:lnTo>
                    <a:pt x="413777" y="784559"/>
                  </a:lnTo>
                  <a:cubicBezTo>
                    <a:pt x="403941" y="794395"/>
                    <a:pt x="387995" y="794395"/>
                    <a:pt x="378159" y="784559"/>
                  </a:cubicBezTo>
                  <a:lnTo>
                    <a:pt x="7377" y="413777"/>
                  </a:lnTo>
                  <a:cubicBezTo>
                    <a:pt x="-2459" y="403941"/>
                    <a:pt x="-2459" y="387995"/>
                    <a:pt x="7377" y="378159"/>
                  </a:cubicBezTo>
                  <a:lnTo>
                    <a:pt x="378159" y="7377"/>
                  </a:lnTo>
                  <a:cubicBezTo>
                    <a:pt x="387995" y="-2459"/>
                    <a:pt x="403941" y="-2459"/>
                    <a:pt x="413777" y="7377"/>
                  </a:cubicBezTo>
                  <a:close/>
                </a:path>
              </a:pathLst>
            </a:custGeom>
            <a:blipFill>
              <a:blip r:embed="rId5"/>
              <a:stretch>
                <a:fillRect l="-24999" r="-24999"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6579729" y="6609186"/>
            <a:ext cx="1133213" cy="1090848"/>
          </a:xfrm>
          <a:custGeom>
            <a:avLst/>
            <a:gdLst/>
            <a:ahLst/>
            <a:cxnLst/>
            <a:rect l="l" t="t" r="r" b="b"/>
            <a:pathLst>
              <a:path w="1133213" h="1090848">
                <a:moveTo>
                  <a:pt x="0" y="0"/>
                </a:moveTo>
                <a:lnTo>
                  <a:pt x="1133214" y="0"/>
                </a:lnTo>
                <a:lnTo>
                  <a:pt x="1133214" y="1090849"/>
                </a:lnTo>
                <a:lnTo>
                  <a:pt x="0" y="10908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116878" b="-50670"/>
            </a:stretch>
          </a:blipFill>
        </p:spPr>
      </p:sp>
      <p:sp>
        <p:nvSpPr>
          <p:cNvPr id="13" name="Freeform 13"/>
          <p:cNvSpPr/>
          <p:nvPr/>
        </p:nvSpPr>
        <p:spPr>
          <a:xfrm rot="2700000">
            <a:off x="-1188968" y="-2057400"/>
            <a:ext cx="4099369" cy="4114800"/>
          </a:xfrm>
          <a:custGeom>
            <a:avLst/>
            <a:gdLst/>
            <a:ahLst/>
            <a:cxnLst/>
            <a:rect l="l" t="t" r="r" b="b"/>
            <a:pathLst>
              <a:path w="4099369" h="4114800">
                <a:moveTo>
                  <a:pt x="0" y="0"/>
                </a:moveTo>
                <a:lnTo>
                  <a:pt x="4099369" y="0"/>
                </a:lnTo>
                <a:lnTo>
                  <a:pt x="40993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2154321" y="-3909840"/>
            <a:ext cx="6152704" cy="6152704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19285" y="19285"/>
              <a:ext cx="774231" cy="774231"/>
            </a:xfrm>
            <a:custGeom>
              <a:avLst/>
              <a:gdLst/>
              <a:ahLst/>
              <a:cxnLst/>
              <a:rect l="l" t="t" r="r" b="b"/>
              <a:pathLst>
                <a:path w="774231" h="774231">
                  <a:moveTo>
                    <a:pt x="420036" y="13636"/>
                  </a:moveTo>
                  <a:lnTo>
                    <a:pt x="760594" y="354194"/>
                  </a:lnTo>
                  <a:cubicBezTo>
                    <a:pt x="769325" y="362925"/>
                    <a:pt x="774230" y="374767"/>
                    <a:pt x="774230" y="387115"/>
                  </a:cubicBezTo>
                  <a:cubicBezTo>
                    <a:pt x="774230" y="399463"/>
                    <a:pt x="769325" y="411305"/>
                    <a:pt x="760594" y="420036"/>
                  </a:cubicBezTo>
                  <a:lnTo>
                    <a:pt x="420036" y="760594"/>
                  </a:lnTo>
                  <a:cubicBezTo>
                    <a:pt x="411305" y="769325"/>
                    <a:pt x="399463" y="774230"/>
                    <a:pt x="387115" y="774230"/>
                  </a:cubicBezTo>
                  <a:cubicBezTo>
                    <a:pt x="374767" y="774230"/>
                    <a:pt x="362925" y="769325"/>
                    <a:pt x="354194" y="760594"/>
                  </a:cubicBezTo>
                  <a:lnTo>
                    <a:pt x="13636" y="420036"/>
                  </a:lnTo>
                  <a:cubicBezTo>
                    <a:pt x="4905" y="411305"/>
                    <a:pt x="0" y="399463"/>
                    <a:pt x="0" y="387115"/>
                  </a:cubicBezTo>
                  <a:cubicBezTo>
                    <a:pt x="0" y="374767"/>
                    <a:pt x="4905" y="362925"/>
                    <a:pt x="13636" y="354194"/>
                  </a:cubicBezTo>
                  <a:lnTo>
                    <a:pt x="354194" y="13636"/>
                  </a:lnTo>
                  <a:cubicBezTo>
                    <a:pt x="362925" y="4905"/>
                    <a:pt x="374767" y="0"/>
                    <a:pt x="387115" y="0"/>
                  </a:cubicBezTo>
                  <a:cubicBezTo>
                    <a:pt x="399463" y="0"/>
                    <a:pt x="411305" y="4905"/>
                    <a:pt x="420036" y="13636"/>
                  </a:cubicBezTo>
                  <a:close/>
                </a:path>
              </a:pathLst>
            </a:custGeom>
            <a:solidFill>
              <a:srgbClr val="039A81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139700" y="101600"/>
              <a:ext cx="533400" cy="571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 rot="2700000">
            <a:off x="16537816" y="8546782"/>
            <a:ext cx="4099370" cy="4114800"/>
          </a:xfrm>
          <a:custGeom>
            <a:avLst/>
            <a:gdLst/>
            <a:ahLst/>
            <a:cxnLst/>
            <a:rect l="l" t="t" r="r" b="b"/>
            <a:pathLst>
              <a:path w="4099370" h="4114800">
                <a:moveTo>
                  <a:pt x="0" y="0"/>
                </a:moveTo>
                <a:lnTo>
                  <a:pt x="4099369" y="0"/>
                </a:lnTo>
                <a:lnTo>
                  <a:pt x="40993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2486121" y="-1137314"/>
            <a:ext cx="5184008" cy="5184008"/>
          </a:xfrm>
          <a:custGeom>
            <a:avLst/>
            <a:gdLst/>
            <a:ahLst/>
            <a:cxnLst/>
            <a:rect l="l" t="t" r="r" b="b"/>
            <a:pathLst>
              <a:path w="5184008" h="5184008">
                <a:moveTo>
                  <a:pt x="0" y="0"/>
                </a:moveTo>
                <a:lnTo>
                  <a:pt x="5184008" y="0"/>
                </a:lnTo>
                <a:lnTo>
                  <a:pt x="5184008" y="5184008"/>
                </a:lnTo>
                <a:lnTo>
                  <a:pt x="0" y="518400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7725090" y="2214466"/>
            <a:ext cx="8700404" cy="16009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083"/>
              </a:lnSpc>
              <a:spcBef>
                <a:spcPct val="0"/>
              </a:spcBef>
            </a:pPr>
            <a:r>
              <a:rPr lang="en-US" sz="9345" b="1">
                <a:solidFill>
                  <a:srgbClr val="026B6E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CURSO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712943" y="3575565"/>
            <a:ext cx="9546357" cy="1567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803"/>
              </a:lnSpc>
              <a:spcBef>
                <a:spcPct val="0"/>
              </a:spcBef>
            </a:pPr>
            <a:r>
              <a:rPr lang="en-US" sz="9145" b="1">
                <a:solidFill>
                  <a:srgbClr val="026B6E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ASISTENTE DE AULA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112355" y="5781675"/>
            <a:ext cx="8700404" cy="24950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003"/>
              </a:lnSpc>
              <a:spcBef>
                <a:spcPct val="0"/>
              </a:spcBef>
            </a:pPr>
            <a:r>
              <a:rPr lang="en-US" sz="7145" b="1">
                <a:solidFill>
                  <a:srgbClr val="000000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MENCIÓN EN APOYO A ESTUDIANTES CON TEA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231511" y="8923643"/>
            <a:ext cx="7958263" cy="5292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47"/>
              </a:lnSpc>
              <a:spcBef>
                <a:spcPct val="0"/>
              </a:spcBef>
            </a:pPr>
            <a:r>
              <a:rPr lang="en-US" sz="3105" b="1">
                <a:solidFill>
                  <a:srgbClr val="FCFBFB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PROFESORA: MARTA CIFUENTES TOLEDO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519" r="-276" b="-70319"/>
            </a:stretch>
          </a:blipFill>
        </p:spPr>
      </p:sp>
      <p:sp>
        <p:nvSpPr>
          <p:cNvPr id="3" name="Freeform 3"/>
          <p:cNvSpPr/>
          <p:nvPr/>
        </p:nvSpPr>
        <p:spPr>
          <a:xfrm rot="2700000">
            <a:off x="14196909" y="-2647335"/>
            <a:ext cx="4099369" cy="4114800"/>
          </a:xfrm>
          <a:custGeom>
            <a:avLst/>
            <a:gdLst/>
            <a:ahLst/>
            <a:cxnLst/>
            <a:rect l="l" t="t" r="r" b="b"/>
            <a:pathLst>
              <a:path w="4099369" h="4114800">
                <a:moveTo>
                  <a:pt x="0" y="0"/>
                </a:moveTo>
                <a:lnTo>
                  <a:pt x="4099369" y="0"/>
                </a:lnTo>
                <a:lnTo>
                  <a:pt x="40993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62839" y="1612636"/>
            <a:ext cx="7645572" cy="7061728"/>
          </a:xfrm>
          <a:custGeom>
            <a:avLst/>
            <a:gdLst/>
            <a:ahLst/>
            <a:cxnLst/>
            <a:rect l="l" t="t" r="r" b="b"/>
            <a:pathLst>
              <a:path w="7645572" h="7061728">
                <a:moveTo>
                  <a:pt x="0" y="0"/>
                </a:moveTo>
                <a:lnTo>
                  <a:pt x="7645572" y="0"/>
                </a:lnTo>
                <a:lnTo>
                  <a:pt x="7645572" y="7061728"/>
                </a:lnTo>
                <a:lnTo>
                  <a:pt x="0" y="70617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8635420" y="1701951"/>
            <a:ext cx="9414053" cy="7556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608"/>
              </a:lnSpc>
            </a:pPr>
            <a:r>
              <a:rPr lang="en-US" sz="4005" b="1" spc="-80">
                <a:solidFill>
                  <a:srgbClr val="000000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                  </a:t>
            </a:r>
          </a:p>
          <a:p>
            <a:pPr algn="just">
              <a:lnSpc>
                <a:spcPts val="6728"/>
              </a:lnSpc>
            </a:pPr>
            <a:r>
              <a:rPr lang="en-US" sz="4805" b="1" spc="-96">
                <a:solidFill>
                  <a:srgbClr val="000000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EJEMPLO DE COLABORACIÓN:</a:t>
            </a:r>
          </a:p>
          <a:p>
            <a:pPr algn="just">
              <a:lnSpc>
                <a:spcPts val="5608"/>
              </a:lnSpc>
            </a:pPr>
            <a:endParaRPr lang="en-US" sz="4805" b="1" spc="-96">
              <a:solidFill>
                <a:srgbClr val="000000"/>
              </a:solidFill>
              <a:latin typeface="Be Vietnam Ultra-Bold"/>
              <a:ea typeface="Be Vietnam Ultra-Bold"/>
              <a:cs typeface="Be Vietnam Ultra-Bold"/>
              <a:sym typeface="Be Vietnam Ultra-Bold"/>
            </a:endParaRPr>
          </a:p>
          <a:p>
            <a:pPr algn="just">
              <a:lnSpc>
                <a:spcPts val="6168"/>
              </a:lnSpc>
            </a:pPr>
            <a:r>
              <a:rPr lang="en-US" sz="4405" spc="-88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La formación de equipos significa</a:t>
            </a:r>
          </a:p>
          <a:p>
            <a:pPr algn="just">
              <a:lnSpc>
                <a:spcPts val="6168"/>
              </a:lnSpc>
            </a:pPr>
            <a:r>
              <a:rPr lang="en-US" sz="4405" spc="-88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trabajar de forma cooperativa a lo</a:t>
            </a:r>
          </a:p>
          <a:p>
            <a:pPr algn="just">
              <a:lnSpc>
                <a:spcPts val="6168"/>
              </a:lnSpc>
            </a:pPr>
            <a:r>
              <a:rPr lang="en-US" sz="4405" spc="-88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largo del tiempo para lograr un</a:t>
            </a:r>
          </a:p>
          <a:p>
            <a:pPr algn="just">
              <a:lnSpc>
                <a:spcPts val="6168"/>
              </a:lnSpc>
            </a:pPr>
            <a:r>
              <a:rPr lang="en-US" sz="4405" spc="-88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objetivo común. </a:t>
            </a:r>
          </a:p>
          <a:p>
            <a:pPr algn="just">
              <a:lnSpc>
                <a:spcPts val="6168"/>
              </a:lnSpc>
            </a:pPr>
            <a:endParaRPr lang="en-US" sz="4405" spc="-88">
              <a:solidFill>
                <a:srgbClr val="000000"/>
              </a:solidFill>
              <a:latin typeface="Be Vietnam"/>
              <a:ea typeface="Be Vietnam"/>
              <a:cs typeface="Be Vietnam"/>
              <a:sym typeface="Be Vietnam"/>
            </a:endParaRPr>
          </a:p>
          <a:p>
            <a:pPr algn="just">
              <a:lnSpc>
                <a:spcPts val="5608"/>
              </a:lnSpc>
            </a:pPr>
            <a:endParaRPr lang="en-US" sz="4405" spc="-88">
              <a:solidFill>
                <a:srgbClr val="000000"/>
              </a:solidFill>
              <a:latin typeface="Be Vietnam"/>
              <a:ea typeface="Be Vietnam"/>
              <a:cs typeface="Be Vietnam"/>
              <a:sym typeface="Be Vietnam"/>
            </a:endParaRPr>
          </a:p>
          <a:p>
            <a:pPr algn="just">
              <a:lnSpc>
                <a:spcPts val="5608"/>
              </a:lnSpc>
              <a:spcBef>
                <a:spcPct val="0"/>
              </a:spcBef>
            </a:pPr>
            <a:endParaRPr lang="en-US" sz="4405" spc="-88">
              <a:solidFill>
                <a:srgbClr val="000000"/>
              </a:solidFill>
              <a:latin typeface="Be Vietnam"/>
              <a:ea typeface="Be Vietnam"/>
              <a:cs typeface="Be Vietnam"/>
              <a:sym typeface="Be Vietnam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519" r="-276" b="-70319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7701093" y="1936825"/>
            <a:ext cx="10218197" cy="7784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168"/>
              </a:lnSpc>
            </a:pPr>
            <a:r>
              <a:rPr lang="en-US" sz="4405" spc="-88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Las </a:t>
            </a:r>
            <a:r>
              <a:rPr lang="en-US" sz="4405" b="1" spc="-88">
                <a:solidFill>
                  <a:srgbClr val="000000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Bases Curriculares</a:t>
            </a:r>
            <a:r>
              <a:rPr lang="en-US" sz="4405" spc="-88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 constituyen, asimismo, la referente base para los establecimientos que deseen elaborar </a:t>
            </a:r>
            <a:r>
              <a:rPr lang="en-US" sz="4405" b="1" spc="-88">
                <a:solidFill>
                  <a:srgbClr val="000000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programas propios</a:t>
            </a:r>
            <a:r>
              <a:rPr lang="en-US" sz="4405" spc="-88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. </a:t>
            </a:r>
          </a:p>
          <a:p>
            <a:pPr algn="just">
              <a:lnSpc>
                <a:spcPts val="6168"/>
              </a:lnSpc>
              <a:spcBef>
                <a:spcPct val="0"/>
              </a:spcBef>
            </a:pPr>
            <a:r>
              <a:rPr lang="en-US" sz="4405" spc="-88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En este sentido, son lo suficientemente flexibles para adaptarse a las múltiples </a:t>
            </a:r>
            <a:r>
              <a:rPr lang="en-US" sz="4405" b="1" spc="-88">
                <a:solidFill>
                  <a:srgbClr val="000000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realidades educativas </a:t>
            </a:r>
            <a:r>
              <a:rPr lang="en-US" sz="4405" spc="-88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que se derivan de los distintos contextos sociales, económicos, territoriales y religiosos de nuestro país.</a:t>
            </a:r>
          </a:p>
        </p:txBody>
      </p:sp>
      <p:sp>
        <p:nvSpPr>
          <p:cNvPr id="4" name="Freeform 4"/>
          <p:cNvSpPr/>
          <p:nvPr/>
        </p:nvSpPr>
        <p:spPr>
          <a:xfrm rot="2700000">
            <a:off x="13795163" y="-2285226"/>
            <a:ext cx="3839045" cy="3853496"/>
          </a:xfrm>
          <a:custGeom>
            <a:avLst/>
            <a:gdLst/>
            <a:ahLst/>
            <a:cxnLst/>
            <a:rect l="l" t="t" r="r" b="b"/>
            <a:pathLst>
              <a:path w="3839045" h="3853496">
                <a:moveTo>
                  <a:pt x="0" y="0"/>
                </a:moveTo>
                <a:lnTo>
                  <a:pt x="3839045" y="0"/>
                </a:lnTo>
                <a:lnTo>
                  <a:pt x="3839045" y="3853496"/>
                </a:lnTo>
                <a:lnTo>
                  <a:pt x="0" y="38534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218403" y="2730093"/>
            <a:ext cx="9431152" cy="6283505"/>
          </a:xfrm>
          <a:custGeom>
            <a:avLst/>
            <a:gdLst/>
            <a:ahLst/>
            <a:cxnLst/>
            <a:rect l="l" t="t" r="r" b="b"/>
            <a:pathLst>
              <a:path w="9431152" h="6283505">
                <a:moveTo>
                  <a:pt x="0" y="0"/>
                </a:moveTo>
                <a:lnTo>
                  <a:pt x="9431152" y="0"/>
                </a:lnTo>
                <a:lnTo>
                  <a:pt x="9431152" y="6283505"/>
                </a:lnTo>
                <a:lnTo>
                  <a:pt x="0" y="62835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519" r="-276" b="-70319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03111" y="2275521"/>
            <a:ext cx="17481778" cy="7784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168"/>
              </a:lnSpc>
            </a:pPr>
            <a:r>
              <a:rPr lang="en-US" sz="4405" spc="-88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Estas múltiples realidades dan origen a una diversidad de aproximaciones </a:t>
            </a:r>
            <a:r>
              <a:rPr lang="en-US" sz="4405" b="1" spc="-88">
                <a:solidFill>
                  <a:srgbClr val="000000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curriculares, didácticas, metodológicas</a:t>
            </a:r>
            <a:r>
              <a:rPr lang="en-US" sz="4405" spc="-88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 y organizacionales, y que se expresan en el desarrollo de distintos proyectos educativos, todas válidas mientras permitan el logro de los </a:t>
            </a:r>
            <a:r>
              <a:rPr lang="en-US" sz="4405" b="1" spc="-88">
                <a:solidFill>
                  <a:srgbClr val="000000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Objetivos de Aprendizaje</a:t>
            </a:r>
            <a:r>
              <a:rPr lang="en-US" sz="4405" spc="-88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. </a:t>
            </a:r>
          </a:p>
          <a:p>
            <a:pPr algn="just">
              <a:lnSpc>
                <a:spcPts val="6168"/>
              </a:lnSpc>
            </a:pPr>
            <a:endParaRPr lang="en-US" sz="4405" spc="-88">
              <a:solidFill>
                <a:srgbClr val="000000"/>
              </a:solidFill>
              <a:latin typeface="Be Vietnam"/>
              <a:ea typeface="Be Vietnam"/>
              <a:cs typeface="Be Vietnam"/>
              <a:sym typeface="Be Vietnam"/>
            </a:endParaRPr>
          </a:p>
          <a:p>
            <a:pPr algn="just">
              <a:lnSpc>
                <a:spcPts val="6168"/>
              </a:lnSpc>
            </a:pPr>
            <a:r>
              <a:rPr lang="en-US" sz="4405" spc="-88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Por ello, dado el rol que cumplen las Bases Curriculares y su escala</a:t>
            </a:r>
          </a:p>
          <a:p>
            <a:pPr algn="just">
              <a:lnSpc>
                <a:spcPts val="6168"/>
              </a:lnSpc>
              <a:spcBef>
                <a:spcPct val="0"/>
              </a:spcBef>
            </a:pPr>
            <a:r>
              <a:rPr lang="en-US" sz="4405" spc="-88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nacional, no corresponde que estas prescriban </a:t>
            </a:r>
            <a:r>
              <a:rPr lang="en-US" sz="4405" b="1" spc="-88">
                <a:solidFill>
                  <a:srgbClr val="000000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didácticas</a:t>
            </a:r>
            <a:r>
              <a:rPr lang="en-US" sz="4405" spc="-88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405" b="1" spc="-88">
                <a:solidFill>
                  <a:srgbClr val="000000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específicas</a:t>
            </a:r>
            <a:r>
              <a:rPr lang="en-US" sz="4405" spc="-88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 que limiten la diversidad de </a:t>
            </a:r>
            <a:r>
              <a:rPr lang="en-US" sz="4405" b="1" spc="-88">
                <a:solidFill>
                  <a:srgbClr val="000000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enfoques educacionales</a:t>
            </a:r>
            <a:r>
              <a:rPr lang="en-US" sz="4405" spc="-88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 que pueden expresarse en los establecimientos de nuestro país.</a:t>
            </a:r>
          </a:p>
        </p:txBody>
      </p:sp>
      <p:sp>
        <p:nvSpPr>
          <p:cNvPr id="4" name="Freeform 4"/>
          <p:cNvSpPr/>
          <p:nvPr/>
        </p:nvSpPr>
        <p:spPr>
          <a:xfrm rot="2700000">
            <a:off x="13795163" y="-2285226"/>
            <a:ext cx="3839045" cy="3853496"/>
          </a:xfrm>
          <a:custGeom>
            <a:avLst/>
            <a:gdLst/>
            <a:ahLst/>
            <a:cxnLst/>
            <a:rect l="l" t="t" r="r" b="b"/>
            <a:pathLst>
              <a:path w="3839045" h="3853496">
                <a:moveTo>
                  <a:pt x="0" y="0"/>
                </a:moveTo>
                <a:lnTo>
                  <a:pt x="3839045" y="0"/>
                </a:lnTo>
                <a:lnTo>
                  <a:pt x="3839045" y="3853496"/>
                </a:lnTo>
                <a:lnTo>
                  <a:pt x="0" y="38534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2700000">
            <a:off x="840310" y="-1651110"/>
            <a:ext cx="3315121" cy="3327599"/>
          </a:xfrm>
          <a:custGeom>
            <a:avLst/>
            <a:gdLst/>
            <a:ahLst/>
            <a:cxnLst/>
            <a:rect l="l" t="t" r="r" b="b"/>
            <a:pathLst>
              <a:path w="3315121" h="3327599">
                <a:moveTo>
                  <a:pt x="0" y="0"/>
                </a:moveTo>
                <a:lnTo>
                  <a:pt x="3315121" y="0"/>
                </a:lnTo>
                <a:lnTo>
                  <a:pt x="3315121" y="3327599"/>
                </a:lnTo>
                <a:lnTo>
                  <a:pt x="0" y="33275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519" r="-276" b="-70319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03111" y="942975"/>
            <a:ext cx="16856189" cy="7828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588"/>
              </a:lnSpc>
            </a:pPr>
            <a:r>
              <a:rPr lang="en-US" sz="4705" spc="-94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                              </a:t>
            </a:r>
            <a:r>
              <a:rPr lang="en-US" sz="4705" b="1" spc="-94">
                <a:solidFill>
                  <a:srgbClr val="000000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¿Qué es un Objetivo de Aprendizaje?</a:t>
            </a:r>
          </a:p>
          <a:p>
            <a:pPr algn="just">
              <a:lnSpc>
                <a:spcPts val="6168"/>
              </a:lnSpc>
            </a:pPr>
            <a:endParaRPr lang="en-US" sz="4705" b="1" spc="-94">
              <a:solidFill>
                <a:srgbClr val="000000"/>
              </a:solidFill>
              <a:latin typeface="Be Vietnam Ultra-Bold"/>
              <a:ea typeface="Be Vietnam Ultra-Bold"/>
              <a:cs typeface="Be Vietnam Ultra-Bold"/>
              <a:sym typeface="Be Vietnam Ultra-Bold"/>
            </a:endParaRPr>
          </a:p>
          <a:p>
            <a:pPr algn="just">
              <a:lnSpc>
                <a:spcPts val="6168"/>
              </a:lnSpc>
              <a:spcBef>
                <a:spcPct val="0"/>
              </a:spcBef>
            </a:pPr>
            <a:r>
              <a:rPr lang="en-US" sz="4405" spc="-88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Los Objetivos de Aprendizaje definen para cada asignatura los aprendizajes terminales esperables para cada año escolar. Se refieren a habilidades, actitudes y conocimientos que han sido seleccionados considerando que entreguen a los estudiantes las herramientas cognitivas y no cognitivas necesarias para su desarrollo integral, que les faciliten una comprensión y un manejo de su entorno y de su presente, y que posibiliten y despierten el interés por continuar aprendiendo.</a:t>
            </a:r>
          </a:p>
        </p:txBody>
      </p:sp>
      <p:sp>
        <p:nvSpPr>
          <p:cNvPr id="4" name="Freeform 4"/>
          <p:cNvSpPr/>
          <p:nvPr/>
        </p:nvSpPr>
        <p:spPr>
          <a:xfrm rot="2700000">
            <a:off x="13795163" y="-2285226"/>
            <a:ext cx="3839045" cy="3853496"/>
          </a:xfrm>
          <a:custGeom>
            <a:avLst/>
            <a:gdLst/>
            <a:ahLst/>
            <a:cxnLst/>
            <a:rect l="l" t="t" r="r" b="b"/>
            <a:pathLst>
              <a:path w="3839045" h="3853496">
                <a:moveTo>
                  <a:pt x="0" y="0"/>
                </a:moveTo>
                <a:lnTo>
                  <a:pt x="3839045" y="0"/>
                </a:lnTo>
                <a:lnTo>
                  <a:pt x="3839045" y="3853496"/>
                </a:lnTo>
                <a:lnTo>
                  <a:pt x="0" y="38534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2700000">
            <a:off x="840310" y="-1651110"/>
            <a:ext cx="3315121" cy="3327599"/>
          </a:xfrm>
          <a:custGeom>
            <a:avLst/>
            <a:gdLst/>
            <a:ahLst/>
            <a:cxnLst/>
            <a:rect l="l" t="t" r="r" b="b"/>
            <a:pathLst>
              <a:path w="3315121" h="3327599">
                <a:moveTo>
                  <a:pt x="0" y="0"/>
                </a:moveTo>
                <a:lnTo>
                  <a:pt x="3315121" y="0"/>
                </a:lnTo>
                <a:lnTo>
                  <a:pt x="3315121" y="3327599"/>
                </a:lnTo>
                <a:lnTo>
                  <a:pt x="0" y="33275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519" r="-276" b="-7031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687292" y="4909654"/>
            <a:ext cx="6891192" cy="5377346"/>
          </a:xfrm>
          <a:custGeom>
            <a:avLst/>
            <a:gdLst/>
            <a:ahLst/>
            <a:cxnLst/>
            <a:rect l="l" t="t" r="r" b="b"/>
            <a:pathLst>
              <a:path w="6891192" h="5377346">
                <a:moveTo>
                  <a:pt x="0" y="0"/>
                </a:moveTo>
                <a:lnTo>
                  <a:pt x="6891192" y="0"/>
                </a:lnTo>
                <a:lnTo>
                  <a:pt x="6891192" y="5377346"/>
                </a:lnTo>
                <a:lnTo>
                  <a:pt x="0" y="53773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121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21372" y="-730352"/>
            <a:ext cx="17037928" cy="12583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088"/>
              </a:lnSpc>
            </a:pPr>
            <a:r>
              <a:rPr lang="en-US" sz="3634" b="1" spc="-72">
                <a:solidFill>
                  <a:srgbClr val="000000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                  </a:t>
            </a:r>
          </a:p>
          <a:p>
            <a:pPr algn="just">
              <a:lnSpc>
                <a:spcPts val="6104"/>
              </a:lnSpc>
            </a:pPr>
            <a:r>
              <a:rPr lang="en-US" sz="4360" spc="-87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360" b="1" spc="-87">
                <a:solidFill>
                  <a:srgbClr val="000000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¿Qué es una Habilidad?</a:t>
            </a:r>
          </a:p>
          <a:p>
            <a:pPr algn="just">
              <a:lnSpc>
                <a:spcPts val="5596"/>
              </a:lnSpc>
            </a:pPr>
            <a:r>
              <a:rPr lang="en-US" sz="3997" spc="-79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    </a:t>
            </a:r>
          </a:p>
          <a:p>
            <a:pPr algn="just">
              <a:lnSpc>
                <a:spcPts val="5596"/>
              </a:lnSpc>
            </a:pPr>
            <a:r>
              <a:rPr lang="en-US" sz="3997" spc="-79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       Las habilidades son capacidades para realizar tareas y para solucionar problemas con precisión y adaptabilidad. Una habilidad puede desarrollarse en el ámbito intelectual, psicomotriz, afectivo y/o social. En el plano educativo, las habilidades son importantes, porque el aprendizaje involucra no solo el saber, sino también el saber hacer y la capacidad de integrar, transferir y complementar </a:t>
            </a:r>
          </a:p>
          <a:p>
            <a:pPr algn="just">
              <a:lnSpc>
                <a:spcPts val="5596"/>
              </a:lnSpc>
            </a:pPr>
            <a:r>
              <a:rPr lang="en-US" sz="3997" spc="-79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los diversos aprendizajes en nuevos contextos. </a:t>
            </a:r>
          </a:p>
          <a:p>
            <a:pPr algn="just">
              <a:lnSpc>
                <a:spcPts val="5596"/>
              </a:lnSpc>
            </a:pPr>
            <a:r>
              <a:rPr lang="en-US" sz="3997" spc="-79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La continua expansión y la creciente </a:t>
            </a:r>
          </a:p>
          <a:p>
            <a:pPr algn="just">
              <a:lnSpc>
                <a:spcPts val="5596"/>
              </a:lnSpc>
            </a:pPr>
            <a:r>
              <a:rPr lang="en-US" sz="3997" spc="-79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complejidad del conocimiento demandan </a:t>
            </a:r>
          </a:p>
          <a:p>
            <a:pPr algn="just">
              <a:lnSpc>
                <a:spcPts val="5596"/>
              </a:lnSpc>
            </a:pPr>
            <a:r>
              <a:rPr lang="en-US" sz="3997" spc="-79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cada vez más capacidades de </a:t>
            </a:r>
          </a:p>
          <a:p>
            <a:pPr algn="just">
              <a:lnSpc>
                <a:spcPts val="5596"/>
              </a:lnSpc>
            </a:pPr>
            <a:r>
              <a:rPr lang="en-US" sz="3997" spc="-79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pensamiento que sean transferibles a  distintas</a:t>
            </a:r>
          </a:p>
          <a:p>
            <a:pPr algn="just">
              <a:lnSpc>
                <a:spcPts val="5596"/>
              </a:lnSpc>
            </a:pPr>
            <a:r>
              <a:rPr lang="en-US" sz="3997" spc="-79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situaciones, contextos y problemas.</a:t>
            </a:r>
          </a:p>
          <a:p>
            <a:pPr algn="just">
              <a:lnSpc>
                <a:spcPts val="5596"/>
              </a:lnSpc>
            </a:pPr>
            <a:endParaRPr lang="en-US" sz="3997" spc="-79">
              <a:solidFill>
                <a:srgbClr val="000000"/>
              </a:solidFill>
              <a:latin typeface="Be Vietnam"/>
              <a:ea typeface="Be Vietnam"/>
              <a:cs typeface="Be Vietnam"/>
              <a:sym typeface="Be Vietnam"/>
            </a:endParaRPr>
          </a:p>
          <a:p>
            <a:pPr algn="just">
              <a:lnSpc>
                <a:spcPts val="5088"/>
              </a:lnSpc>
            </a:pPr>
            <a:endParaRPr lang="en-US" sz="3997" spc="-79">
              <a:solidFill>
                <a:srgbClr val="000000"/>
              </a:solidFill>
              <a:latin typeface="Be Vietnam"/>
              <a:ea typeface="Be Vietnam"/>
              <a:cs typeface="Be Vietnam"/>
              <a:sym typeface="Be Vietnam"/>
            </a:endParaRPr>
          </a:p>
          <a:p>
            <a:pPr algn="just">
              <a:lnSpc>
                <a:spcPts val="5088"/>
              </a:lnSpc>
              <a:spcBef>
                <a:spcPct val="0"/>
              </a:spcBef>
            </a:pPr>
            <a:endParaRPr lang="en-US" sz="3997" spc="-79">
              <a:solidFill>
                <a:srgbClr val="000000"/>
              </a:solidFill>
              <a:latin typeface="Be Vietnam"/>
              <a:ea typeface="Be Vietnam"/>
              <a:cs typeface="Be Vietnam"/>
              <a:sym typeface="Be Vietnam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92979" y="126556"/>
            <a:ext cx="17302042" cy="99291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126"/>
              </a:lnSpc>
              <a:spcBef>
                <a:spcPct val="0"/>
              </a:spcBef>
            </a:pPr>
            <a:r>
              <a:rPr lang="en-US" sz="509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¿Qué son los Conocimientos?</a:t>
            </a:r>
          </a:p>
          <a:p>
            <a:pPr algn="just">
              <a:lnSpc>
                <a:spcPts val="7126"/>
              </a:lnSpc>
              <a:spcBef>
                <a:spcPct val="0"/>
              </a:spcBef>
            </a:pPr>
            <a:endParaRPr lang="en-US" sz="5090" b="1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just">
              <a:lnSpc>
                <a:spcPts val="7126"/>
              </a:lnSpc>
              <a:spcBef>
                <a:spcPct val="0"/>
              </a:spcBef>
            </a:pPr>
            <a:r>
              <a:rPr lang="en-US" sz="509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Los conocimientos corresponden a </a:t>
            </a:r>
            <a:r>
              <a:rPr lang="en-US" sz="509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conceptos, redes</a:t>
            </a:r>
          </a:p>
          <a:p>
            <a:pPr algn="just">
              <a:lnSpc>
                <a:spcPts val="7126"/>
              </a:lnSpc>
              <a:spcBef>
                <a:spcPct val="0"/>
              </a:spcBef>
            </a:pPr>
            <a:r>
              <a:rPr lang="en-US" sz="509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de conceptos e información</a:t>
            </a:r>
            <a:r>
              <a:rPr lang="en-US" sz="509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sobre hechos, procesos,</a:t>
            </a:r>
          </a:p>
          <a:p>
            <a:pPr algn="just">
              <a:lnSpc>
                <a:spcPts val="7126"/>
              </a:lnSpc>
              <a:spcBef>
                <a:spcPct val="0"/>
              </a:spcBef>
            </a:pPr>
            <a:r>
              <a:rPr lang="en-US" sz="509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procedimientos y operaciones. La definición</a:t>
            </a:r>
          </a:p>
          <a:p>
            <a:pPr algn="just">
              <a:lnSpc>
                <a:spcPts val="7126"/>
              </a:lnSpc>
              <a:spcBef>
                <a:spcPct val="0"/>
              </a:spcBef>
            </a:pPr>
            <a:r>
              <a:rPr lang="en-US" sz="509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contempla el conocimiento como información (sobre</a:t>
            </a:r>
          </a:p>
          <a:p>
            <a:pPr algn="just">
              <a:lnSpc>
                <a:spcPts val="7126"/>
              </a:lnSpc>
              <a:spcBef>
                <a:spcPct val="0"/>
              </a:spcBef>
            </a:pPr>
            <a:r>
              <a:rPr lang="en-US" sz="509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objetos, eventos, fenómenos, procesos, símbolos) y</a:t>
            </a:r>
          </a:p>
          <a:p>
            <a:pPr algn="just">
              <a:lnSpc>
                <a:spcPts val="7126"/>
              </a:lnSpc>
              <a:spcBef>
                <a:spcPct val="0"/>
              </a:spcBef>
            </a:pPr>
            <a:r>
              <a:rPr lang="en-US" sz="509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como comprensión, es decir, la </a:t>
            </a:r>
            <a:r>
              <a:rPr lang="en-US" sz="509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información integrada</a:t>
            </a:r>
          </a:p>
          <a:p>
            <a:pPr algn="just">
              <a:lnSpc>
                <a:spcPts val="7126"/>
              </a:lnSpc>
              <a:spcBef>
                <a:spcPct val="0"/>
              </a:spcBef>
            </a:pPr>
            <a:r>
              <a:rPr lang="en-US" sz="509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en marcos explicativos e interpretativos mayores, que</a:t>
            </a:r>
          </a:p>
          <a:p>
            <a:pPr algn="just">
              <a:lnSpc>
                <a:spcPts val="7126"/>
              </a:lnSpc>
              <a:spcBef>
                <a:spcPct val="0"/>
              </a:spcBef>
            </a:pPr>
            <a:r>
              <a:rPr lang="en-US" sz="509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dan base para desarrollar la </a:t>
            </a:r>
            <a:r>
              <a:rPr lang="en-US" sz="509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capacidad de discernimiento</a:t>
            </a:r>
            <a:r>
              <a:rPr lang="en-US" sz="509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y de argumentación.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54978"/>
            <a:ext cx="16150233" cy="9680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719"/>
              </a:lnSpc>
              <a:spcBef>
                <a:spcPct val="0"/>
              </a:spcBef>
            </a:pPr>
            <a:r>
              <a:rPr lang="en-US" sz="551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Los </a:t>
            </a:r>
            <a:r>
              <a:rPr lang="en-US" sz="5513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conceptos</a:t>
            </a:r>
            <a:r>
              <a:rPr lang="en-US" sz="551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propios de cada asignatura o área</a:t>
            </a:r>
          </a:p>
          <a:p>
            <a:pPr algn="just">
              <a:lnSpc>
                <a:spcPts val="7719"/>
              </a:lnSpc>
              <a:spcBef>
                <a:spcPct val="0"/>
              </a:spcBef>
            </a:pPr>
            <a:r>
              <a:rPr lang="en-US" sz="551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del conocimiento ayudan a enriquecer la</a:t>
            </a:r>
          </a:p>
          <a:p>
            <a:pPr algn="just">
              <a:lnSpc>
                <a:spcPts val="7719"/>
              </a:lnSpc>
              <a:spcBef>
                <a:spcPct val="0"/>
              </a:spcBef>
            </a:pPr>
            <a:r>
              <a:rPr lang="en-US" sz="551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comprensión de los estudiantes sobre el mundo</a:t>
            </a:r>
          </a:p>
          <a:p>
            <a:pPr algn="just">
              <a:lnSpc>
                <a:spcPts val="7719"/>
              </a:lnSpc>
              <a:spcBef>
                <a:spcPct val="0"/>
              </a:spcBef>
            </a:pPr>
            <a:r>
              <a:rPr lang="en-US" sz="551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que los rodea y los fenómenos que les toca</a:t>
            </a:r>
          </a:p>
          <a:p>
            <a:pPr algn="just">
              <a:lnSpc>
                <a:spcPts val="7719"/>
              </a:lnSpc>
              <a:spcBef>
                <a:spcPct val="0"/>
              </a:spcBef>
            </a:pPr>
            <a:r>
              <a:rPr lang="en-US" sz="551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enfrentar. El dominio del vocabulario que este</a:t>
            </a:r>
          </a:p>
          <a:p>
            <a:pPr algn="just">
              <a:lnSpc>
                <a:spcPts val="7719"/>
              </a:lnSpc>
              <a:spcBef>
                <a:spcPct val="0"/>
              </a:spcBef>
            </a:pPr>
            <a:r>
              <a:rPr lang="en-US" sz="551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aprendizaje implica les permite, tanto</a:t>
            </a:r>
          </a:p>
          <a:p>
            <a:pPr algn="just">
              <a:lnSpc>
                <a:spcPts val="7719"/>
              </a:lnSpc>
              <a:spcBef>
                <a:spcPct val="0"/>
              </a:spcBef>
            </a:pPr>
            <a:r>
              <a:rPr lang="en-US" sz="551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relacionarse con el entorno y comprenderlo,</a:t>
            </a:r>
          </a:p>
          <a:p>
            <a:pPr algn="just">
              <a:lnSpc>
                <a:spcPts val="7719"/>
              </a:lnSpc>
              <a:spcBef>
                <a:spcPct val="0"/>
              </a:spcBef>
            </a:pPr>
            <a:r>
              <a:rPr lang="en-US" sz="551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como reinterpretar y reexplicarse el saber que</a:t>
            </a:r>
          </a:p>
          <a:p>
            <a:pPr algn="just">
              <a:lnSpc>
                <a:spcPts val="7719"/>
              </a:lnSpc>
              <a:spcBef>
                <a:spcPct val="0"/>
              </a:spcBef>
            </a:pPr>
            <a:r>
              <a:rPr lang="en-US" sz="551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han obtenido por medio del sentido común y la</a:t>
            </a:r>
          </a:p>
          <a:p>
            <a:pPr algn="just">
              <a:lnSpc>
                <a:spcPts val="7719"/>
              </a:lnSpc>
              <a:spcBef>
                <a:spcPct val="0"/>
              </a:spcBef>
            </a:pPr>
            <a:r>
              <a:rPr lang="en-US" sz="551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experiencia cotidiana.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052050"/>
            <a:ext cx="16721045" cy="820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1"/>
              </a:lnSpc>
              <a:spcBef>
                <a:spcPct val="0"/>
              </a:spcBef>
            </a:pPr>
            <a:r>
              <a:rPr lang="en-US" sz="5794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¿Qué son las actitudes?</a:t>
            </a:r>
          </a:p>
          <a:p>
            <a:pPr algn="just">
              <a:lnSpc>
                <a:spcPts val="8111"/>
              </a:lnSpc>
              <a:spcBef>
                <a:spcPct val="0"/>
              </a:spcBef>
            </a:pPr>
            <a:endParaRPr lang="en-US" sz="5794" b="1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just">
              <a:lnSpc>
                <a:spcPts val="8111"/>
              </a:lnSpc>
              <a:spcBef>
                <a:spcPct val="0"/>
              </a:spcBef>
            </a:pPr>
            <a:r>
              <a:rPr lang="en-US" sz="5794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Las actitudes son disposiciones aprendidas para</a:t>
            </a:r>
          </a:p>
          <a:p>
            <a:pPr algn="just">
              <a:lnSpc>
                <a:spcPts val="8111"/>
              </a:lnSpc>
              <a:spcBef>
                <a:spcPct val="0"/>
              </a:spcBef>
            </a:pPr>
            <a:r>
              <a:rPr lang="en-US" sz="5794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responder, de un modo favorable o no</a:t>
            </a:r>
          </a:p>
          <a:p>
            <a:pPr algn="just">
              <a:lnSpc>
                <a:spcPts val="8111"/>
              </a:lnSpc>
              <a:spcBef>
                <a:spcPct val="0"/>
              </a:spcBef>
            </a:pPr>
            <a:r>
              <a:rPr lang="en-US" sz="5794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favorable, frente a objetos, ideas o personas;</a:t>
            </a:r>
          </a:p>
          <a:p>
            <a:pPr algn="just">
              <a:lnSpc>
                <a:spcPts val="8111"/>
              </a:lnSpc>
              <a:spcBef>
                <a:spcPct val="0"/>
              </a:spcBef>
            </a:pPr>
            <a:r>
              <a:rPr lang="en-US" sz="5794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incluyen </a:t>
            </a:r>
            <a:r>
              <a:rPr lang="en-US" sz="5794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componentes afectivos, cognitivos y</a:t>
            </a:r>
          </a:p>
          <a:p>
            <a:pPr algn="just">
              <a:lnSpc>
                <a:spcPts val="8111"/>
              </a:lnSpc>
              <a:spcBef>
                <a:spcPct val="0"/>
              </a:spcBef>
            </a:pPr>
            <a:r>
              <a:rPr lang="en-US" sz="5794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valorativos</a:t>
            </a:r>
            <a:r>
              <a:rPr lang="en-US" sz="5794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que inclinan a las personas a</a:t>
            </a:r>
          </a:p>
          <a:p>
            <a:pPr algn="just">
              <a:lnSpc>
                <a:spcPts val="8111"/>
              </a:lnSpc>
              <a:spcBef>
                <a:spcPct val="0"/>
              </a:spcBef>
            </a:pPr>
            <a:r>
              <a:rPr lang="en-US" sz="5794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determinados tipos de acciones.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519" r="-276" b="-70319"/>
            </a:stretch>
          </a:blipFill>
        </p:spPr>
      </p:sp>
      <p:sp>
        <p:nvSpPr>
          <p:cNvPr id="3" name="Freeform 3"/>
          <p:cNvSpPr/>
          <p:nvPr/>
        </p:nvSpPr>
        <p:spPr>
          <a:xfrm flipH="1" flipV="1">
            <a:off x="14120291" y="67540"/>
            <a:ext cx="7666268" cy="8529922"/>
          </a:xfrm>
          <a:custGeom>
            <a:avLst/>
            <a:gdLst/>
            <a:ahLst/>
            <a:cxnLst/>
            <a:rect l="l" t="t" r="r" b="b"/>
            <a:pathLst>
              <a:path w="7666268" h="8529922">
                <a:moveTo>
                  <a:pt x="7666268" y="8529923"/>
                </a:moveTo>
                <a:lnTo>
                  <a:pt x="0" y="8529923"/>
                </a:lnTo>
                <a:lnTo>
                  <a:pt x="0" y="0"/>
                </a:lnTo>
                <a:lnTo>
                  <a:pt x="7666268" y="0"/>
                </a:lnTo>
                <a:lnTo>
                  <a:pt x="7666268" y="8529923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526667" y="171096"/>
            <a:ext cx="7176110" cy="15437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630"/>
              </a:lnSpc>
              <a:spcBef>
                <a:spcPct val="0"/>
              </a:spcBef>
            </a:pPr>
            <a:r>
              <a:rPr lang="en-US" sz="9021" b="1">
                <a:solidFill>
                  <a:srgbClr val="026B6E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REFLEXIONA...</a:t>
            </a:r>
          </a:p>
        </p:txBody>
      </p:sp>
      <p:sp>
        <p:nvSpPr>
          <p:cNvPr id="5" name="Freeform 5"/>
          <p:cNvSpPr/>
          <p:nvPr/>
        </p:nvSpPr>
        <p:spPr>
          <a:xfrm rot="2700000">
            <a:off x="14280493" y="8998383"/>
            <a:ext cx="4099370" cy="4114800"/>
          </a:xfrm>
          <a:custGeom>
            <a:avLst/>
            <a:gdLst/>
            <a:ahLst/>
            <a:cxnLst/>
            <a:rect l="l" t="t" r="r" b="b"/>
            <a:pathLst>
              <a:path w="4099370" h="4114800">
                <a:moveTo>
                  <a:pt x="0" y="0"/>
                </a:moveTo>
                <a:lnTo>
                  <a:pt x="4099369" y="0"/>
                </a:lnTo>
                <a:lnTo>
                  <a:pt x="40993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054552" y="535197"/>
            <a:ext cx="1204855" cy="1159811"/>
          </a:xfrm>
          <a:custGeom>
            <a:avLst/>
            <a:gdLst/>
            <a:ahLst/>
            <a:cxnLst/>
            <a:rect l="l" t="t" r="r" b="b"/>
            <a:pathLst>
              <a:path w="1204855" h="1159811">
                <a:moveTo>
                  <a:pt x="0" y="0"/>
                </a:moveTo>
                <a:lnTo>
                  <a:pt x="1204855" y="0"/>
                </a:lnTo>
                <a:lnTo>
                  <a:pt x="1204855" y="1159811"/>
                </a:lnTo>
                <a:lnTo>
                  <a:pt x="0" y="115981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r="-116878" b="-50670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711073" y="535197"/>
            <a:ext cx="6343479" cy="5629837"/>
          </a:xfrm>
          <a:custGeom>
            <a:avLst/>
            <a:gdLst/>
            <a:ahLst/>
            <a:cxnLst/>
            <a:rect l="l" t="t" r="r" b="b"/>
            <a:pathLst>
              <a:path w="6343479" h="5629837">
                <a:moveTo>
                  <a:pt x="0" y="0"/>
                </a:moveTo>
                <a:lnTo>
                  <a:pt x="6343479" y="0"/>
                </a:lnTo>
                <a:lnTo>
                  <a:pt x="6343479" y="5629837"/>
                </a:lnTo>
                <a:lnTo>
                  <a:pt x="0" y="562983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9781792" y="5278995"/>
            <a:ext cx="6955230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  <a:spcBef>
                <a:spcPct val="0"/>
              </a:spcBef>
            </a:pPr>
            <a:r>
              <a:rPr lang="en-US" sz="2000" spc="-40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¡!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624480" y="6662035"/>
            <a:ext cx="14314624" cy="2716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239"/>
              </a:lnSpc>
            </a:pPr>
            <a:r>
              <a:rPr lang="en-US" sz="5171" b="1" spc="-103">
                <a:solidFill>
                  <a:srgbClr val="000000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En mi rol de Asistente de Aula</a:t>
            </a:r>
          </a:p>
          <a:p>
            <a:pPr algn="just">
              <a:lnSpc>
                <a:spcPts val="7239"/>
              </a:lnSpc>
              <a:spcBef>
                <a:spcPct val="0"/>
              </a:spcBef>
            </a:pPr>
            <a:r>
              <a:rPr lang="en-US" sz="5171" b="1" spc="-103">
                <a:solidFill>
                  <a:srgbClr val="000000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¿Cómo puedo aportar al logro de los objetivos en una clase?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519" r="-276" b="-70319"/>
            </a:stretch>
          </a:blipFill>
        </p:spPr>
      </p:sp>
      <p:sp>
        <p:nvSpPr>
          <p:cNvPr id="3" name="Freeform 3"/>
          <p:cNvSpPr/>
          <p:nvPr/>
        </p:nvSpPr>
        <p:spPr>
          <a:xfrm flipH="1" flipV="1">
            <a:off x="14120291" y="67540"/>
            <a:ext cx="7666268" cy="8529922"/>
          </a:xfrm>
          <a:custGeom>
            <a:avLst/>
            <a:gdLst/>
            <a:ahLst/>
            <a:cxnLst/>
            <a:rect l="l" t="t" r="r" b="b"/>
            <a:pathLst>
              <a:path w="7666268" h="8529922">
                <a:moveTo>
                  <a:pt x="7666268" y="8529923"/>
                </a:moveTo>
                <a:lnTo>
                  <a:pt x="0" y="8529923"/>
                </a:lnTo>
                <a:lnTo>
                  <a:pt x="0" y="0"/>
                </a:lnTo>
                <a:lnTo>
                  <a:pt x="7666268" y="0"/>
                </a:lnTo>
                <a:lnTo>
                  <a:pt x="7666268" y="8529923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526667" y="171096"/>
            <a:ext cx="11458256" cy="15437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630"/>
              </a:lnSpc>
              <a:spcBef>
                <a:spcPct val="0"/>
              </a:spcBef>
            </a:pPr>
            <a:r>
              <a:rPr lang="en-US" sz="9021" b="1">
                <a:solidFill>
                  <a:srgbClr val="026B6E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APORTE ESTRATÉGICO</a:t>
            </a:r>
          </a:p>
        </p:txBody>
      </p:sp>
      <p:sp>
        <p:nvSpPr>
          <p:cNvPr id="5" name="Freeform 5"/>
          <p:cNvSpPr/>
          <p:nvPr/>
        </p:nvSpPr>
        <p:spPr>
          <a:xfrm rot="2700000">
            <a:off x="14280493" y="8998383"/>
            <a:ext cx="4099370" cy="4114800"/>
          </a:xfrm>
          <a:custGeom>
            <a:avLst/>
            <a:gdLst/>
            <a:ahLst/>
            <a:cxnLst/>
            <a:rect l="l" t="t" r="r" b="b"/>
            <a:pathLst>
              <a:path w="4099370" h="4114800">
                <a:moveTo>
                  <a:pt x="0" y="0"/>
                </a:moveTo>
                <a:lnTo>
                  <a:pt x="4099369" y="0"/>
                </a:lnTo>
                <a:lnTo>
                  <a:pt x="40993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9781792" y="5278995"/>
            <a:ext cx="6955230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  <a:spcBef>
                <a:spcPct val="0"/>
              </a:spcBef>
            </a:pPr>
            <a:r>
              <a:rPr lang="en-US" sz="2000" spc="-40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¡!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21304" y="1942196"/>
            <a:ext cx="15317887" cy="7293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859"/>
              </a:lnSpc>
            </a:pPr>
            <a:r>
              <a:rPr lang="en-US" sz="3471" b="1" spc="-69">
                <a:solidFill>
                  <a:srgbClr val="000000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Personalización del aprendizaje:</a:t>
            </a:r>
            <a:r>
              <a:rPr lang="en-US" sz="3471" spc="-69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 En salas con 35 ó 45 estudiantes, es imposible que un solo docente atienda todas las dudas. La </a:t>
            </a:r>
            <a:r>
              <a:rPr lang="en-US" sz="3471" b="1" spc="-69">
                <a:solidFill>
                  <a:srgbClr val="000000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asistente de</a:t>
            </a:r>
            <a:r>
              <a:rPr lang="en-US" sz="3471" spc="-69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3471" b="1" spc="-69">
                <a:solidFill>
                  <a:srgbClr val="000000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aula </a:t>
            </a:r>
            <a:r>
              <a:rPr lang="en-US" sz="3471" spc="-69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 permite que la enseñanza se vuelva "dual", llegando a los estudiantes que requieren mayor apoyo pedagógico. </a:t>
            </a:r>
          </a:p>
          <a:p>
            <a:pPr algn="just">
              <a:lnSpc>
                <a:spcPts val="4859"/>
              </a:lnSpc>
            </a:pPr>
            <a:endParaRPr lang="en-US" sz="3471" spc="-69">
              <a:solidFill>
                <a:srgbClr val="000000"/>
              </a:solidFill>
              <a:latin typeface="Be Vietnam"/>
              <a:ea typeface="Be Vietnam"/>
              <a:cs typeface="Be Vietnam"/>
              <a:sym typeface="Be Vietnam"/>
            </a:endParaRPr>
          </a:p>
          <a:p>
            <a:pPr algn="just">
              <a:lnSpc>
                <a:spcPts val="4859"/>
              </a:lnSpc>
            </a:pPr>
            <a:r>
              <a:rPr lang="en-US" sz="3471" b="1" spc="-69">
                <a:solidFill>
                  <a:srgbClr val="000000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Gestión de la convivencia:</a:t>
            </a:r>
            <a:r>
              <a:rPr lang="en-US" sz="3471" spc="-69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 Actúan como mediadoras inmediatas en conflictos pequeños, evitando que el profesor deba detener la explicación para corregir conductas menores.</a:t>
            </a:r>
          </a:p>
          <a:p>
            <a:pPr algn="just">
              <a:lnSpc>
                <a:spcPts val="4859"/>
              </a:lnSpc>
            </a:pPr>
            <a:endParaRPr lang="en-US" sz="3471" spc="-69">
              <a:solidFill>
                <a:srgbClr val="000000"/>
              </a:solidFill>
              <a:latin typeface="Be Vietnam"/>
              <a:ea typeface="Be Vietnam"/>
              <a:cs typeface="Be Vietnam"/>
              <a:sym typeface="Be Vietnam"/>
            </a:endParaRPr>
          </a:p>
          <a:p>
            <a:pPr algn="just">
              <a:lnSpc>
                <a:spcPts val="4859"/>
              </a:lnSpc>
              <a:spcBef>
                <a:spcPct val="0"/>
              </a:spcBef>
            </a:pPr>
            <a:r>
              <a:rPr lang="en-US" sz="3471" b="1" spc="-69">
                <a:solidFill>
                  <a:srgbClr val="000000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Apoyo a la inclusión:</a:t>
            </a:r>
            <a:r>
              <a:rPr lang="en-US" sz="3471" spc="-69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 Son piezas clave en el PIE (Programa de Integración Escolar), ayudando a que los estudiantes con Necesidades Educativas Especiales (NEE) sigan el ritmo de la clase sin sentirse </a:t>
            </a:r>
            <a:r>
              <a:rPr lang="en-US" sz="3471" b="1" spc="-69">
                <a:solidFill>
                  <a:srgbClr val="000000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segregados.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519" r="-276" b="-70319"/>
            </a:stretch>
          </a:blipFill>
        </p:spPr>
      </p:sp>
      <p:sp>
        <p:nvSpPr>
          <p:cNvPr id="3" name="Freeform 3"/>
          <p:cNvSpPr/>
          <p:nvPr/>
        </p:nvSpPr>
        <p:spPr>
          <a:xfrm flipH="1" flipV="1">
            <a:off x="14120291" y="67540"/>
            <a:ext cx="7666268" cy="8529922"/>
          </a:xfrm>
          <a:custGeom>
            <a:avLst/>
            <a:gdLst/>
            <a:ahLst/>
            <a:cxnLst/>
            <a:rect l="l" t="t" r="r" b="b"/>
            <a:pathLst>
              <a:path w="7666268" h="8529922">
                <a:moveTo>
                  <a:pt x="7666268" y="8529923"/>
                </a:moveTo>
                <a:lnTo>
                  <a:pt x="0" y="8529923"/>
                </a:lnTo>
                <a:lnTo>
                  <a:pt x="0" y="0"/>
                </a:lnTo>
                <a:lnTo>
                  <a:pt x="7666268" y="0"/>
                </a:lnTo>
                <a:lnTo>
                  <a:pt x="7666268" y="8529923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289839" y="1523558"/>
            <a:ext cx="15708322" cy="63481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630"/>
              </a:lnSpc>
            </a:pPr>
            <a:r>
              <a:rPr lang="en-US" sz="9021" b="1">
                <a:solidFill>
                  <a:srgbClr val="026B6E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CONTENIDO </a:t>
            </a:r>
          </a:p>
          <a:p>
            <a:pPr algn="l">
              <a:lnSpc>
                <a:spcPts val="12630"/>
              </a:lnSpc>
            </a:pPr>
            <a:r>
              <a:rPr lang="en-US" sz="9021" b="1">
                <a:solidFill>
                  <a:srgbClr val="026B6E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PARTE 3:</a:t>
            </a:r>
          </a:p>
          <a:p>
            <a:pPr algn="l">
              <a:lnSpc>
                <a:spcPts val="12630"/>
              </a:lnSpc>
              <a:spcBef>
                <a:spcPct val="0"/>
              </a:spcBef>
            </a:pPr>
            <a:r>
              <a:rPr lang="en-US" sz="9021" b="1">
                <a:solidFill>
                  <a:srgbClr val="026B6E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CURRÍCULUM Y PLANIFICACIÓN EN EDUCACIÓN BÁSICA</a:t>
            </a:r>
          </a:p>
        </p:txBody>
      </p:sp>
      <p:sp>
        <p:nvSpPr>
          <p:cNvPr id="5" name="Freeform 5"/>
          <p:cNvSpPr/>
          <p:nvPr/>
        </p:nvSpPr>
        <p:spPr>
          <a:xfrm rot="2700000">
            <a:off x="14280493" y="8998383"/>
            <a:ext cx="4099370" cy="4114800"/>
          </a:xfrm>
          <a:custGeom>
            <a:avLst/>
            <a:gdLst/>
            <a:ahLst/>
            <a:cxnLst/>
            <a:rect l="l" t="t" r="r" b="b"/>
            <a:pathLst>
              <a:path w="4099370" h="4114800">
                <a:moveTo>
                  <a:pt x="0" y="0"/>
                </a:moveTo>
                <a:lnTo>
                  <a:pt x="4099369" y="0"/>
                </a:lnTo>
                <a:lnTo>
                  <a:pt x="40993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054552" y="535197"/>
            <a:ext cx="1204855" cy="1159811"/>
          </a:xfrm>
          <a:custGeom>
            <a:avLst/>
            <a:gdLst/>
            <a:ahLst/>
            <a:cxnLst/>
            <a:rect l="l" t="t" r="r" b="b"/>
            <a:pathLst>
              <a:path w="1204855" h="1159811">
                <a:moveTo>
                  <a:pt x="0" y="0"/>
                </a:moveTo>
                <a:lnTo>
                  <a:pt x="1204855" y="0"/>
                </a:lnTo>
                <a:lnTo>
                  <a:pt x="1204855" y="1159811"/>
                </a:lnTo>
                <a:lnTo>
                  <a:pt x="0" y="115981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r="-116878" b="-50670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9781792" y="5278995"/>
            <a:ext cx="6955230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  <a:spcBef>
                <a:spcPct val="0"/>
              </a:spcBef>
            </a:pPr>
            <a:r>
              <a:rPr lang="en-US" sz="2000" spc="-40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¡!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519" r="-276" b="-70319"/>
            </a:stretch>
          </a:blipFill>
        </p:spPr>
      </p:sp>
      <p:sp>
        <p:nvSpPr>
          <p:cNvPr id="3" name="Freeform 3"/>
          <p:cNvSpPr/>
          <p:nvPr/>
        </p:nvSpPr>
        <p:spPr>
          <a:xfrm flipH="1" flipV="1">
            <a:off x="14120291" y="67540"/>
            <a:ext cx="7666268" cy="8529922"/>
          </a:xfrm>
          <a:custGeom>
            <a:avLst/>
            <a:gdLst/>
            <a:ahLst/>
            <a:cxnLst/>
            <a:rect l="l" t="t" r="r" b="b"/>
            <a:pathLst>
              <a:path w="7666268" h="8529922">
                <a:moveTo>
                  <a:pt x="7666268" y="8529923"/>
                </a:moveTo>
                <a:lnTo>
                  <a:pt x="0" y="8529923"/>
                </a:lnTo>
                <a:lnTo>
                  <a:pt x="0" y="0"/>
                </a:lnTo>
                <a:lnTo>
                  <a:pt x="7666268" y="0"/>
                </a:lnTo>
                <a:lnTo>
                  <a:pt x="7666268" y="8529923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526667" y="171096"/>
            <a:ext cx="11458256" cy="15437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630"/>
              </a:lnSpc>
              <a:spcBef>
                <a:spcPct val="0"/>
              </a:spcBef>
            </a:pPr>
            <a:r>
              <a:rPr lang="en-US" sz="9021" b="1">
                <a:solidFill>
                  <a:srgbClr val="026B6E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LABORES ESPECÍFICAS</a:t>
            </a:r>
          </a:p>
        </p:txBody>
      </p:sp>
      <p:sp>
        <p:nvSpPr>
          <p:cNvPr id="5" name="Freeform 5"/>
          <p:cNvSpPr/>
          <p:nvPr/>
        </p:nvSpPr>
        <p:spPr>
          <a:xfrm rot="2700000">
            <a:off x="14280493" y="8998383"/>
            <a:ext cx="4099370" cy="4114800"/>
          </a:xfrm>
          <a:custGeom>
            <a:avLst/>
            <a:gdLst/>
            <a:ahLst/>
            <a:cxnLst/>
            <a:rect l="l" t="t" r="r" b="b"/>
            <a:pathLst>
              <a:path w="4099370" h="4114800">
                <a:moveTo>
                  <a:pt x="0" y="0"/>
                </a:moveTo>
                <a:lnTo>
                  <a:pt x="4099369" y="0"/>
                </a:lnTo>
                <a:lnTo>
                  <a:pt x="40993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9781792" y="5278995"/>
            <a:ext cx="6955230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  <a:spcBef>
                <a:spcPct val="0"/>
              </a:spcBef>
            </a:pPr>
            <a:r>
              <a:rPr lang="en-US" sz="2000" spc="-40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¡!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26667" y="1648179"/>
            <a:ext cx="16537996" cy="7903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859"/>
              </a:lnSpc>
            </a:pPr>
            <a:r>
              <a:rPr lang="en-US" sz="3471" spc="-69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Su trabajo se divide principalmente en tres áreas:</a:t>
            </a:r>
          </a:p>
          <a:p>
            <a:pPr algn="just">
              <a:lnSpc>
                <a:spcPts val="4859"/>
              </a:lnSpc>
            </a:pPr>
            <a:endParaRPr lang="en-US" sz="3471" spc="-69">
              <a:solidFill>
                <a:srgbClr val="000000"/>
              </a:solidFill>
              <a:latin typeface="Be Vietnam"/>
              <a:ea typeface="Be Vietnam"/>
              <a:cs typeface="Be Vietnam"/>
              <a:sym typeface="Be Vietnam"/>
            </a:endParaRPr>
          </a:p>
          <a:p>
            <a:pPr algn="just">
              <a:lnSpc>
                <a:spcPts val="4859"/>
              </a:lnSpc>
            </a:pPr>
            <a:r>
              <a:rPr lang="en-US" sz="3471" spc="-69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Apoyo Pedagógico</a:t>
            </a:r>
          </a:p>
          <a:p>
            <a:pPr algn="just">
              <a:lnSpc>
                <a:spcPts val="4859"/>
              </a:lnSpc>
            </a:pPr>
            <a:r>
              <a:rPr lang="en-US" sz="3471" b="1" spc="-69">
                <a:solidFill>
                  <a:srgbClr val="000000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Refuerzo en grupos pequeños:</a:t>
            </a:r>
            <a:r>
              <a:rPr lang="en-US" sz="3471" spc="-69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 Mientras el profesor explica a la generalidad, la asistente trabaja en una mesa con los niños que necesitan más apoyo en lectura, escritura o cálculo.</a:t>
            </a:r>
          </a:p>
          <a:p>
            <a:pPr algn="just">
              <a:lnSpc>
                <a:spcPts val="4859"/>
              </a:lnSpc>
            </a:pPr>
            <a:endParaRPr lang="en-US" sz="3471" spc="-69">
              <a:solidFill>
                <a:srgbClr val="000000"/>
              </a:solidFill>
              <a:latin typeface="Be Vietnam"/>
              <a:ea typeface="Be Vietnam"/>
              <a:cs typeface="Be Vietnam"/>
              <a:sym typeface="Be Vietnam"/>
            </a:endParaRPr>
          </a:p>
          <a:p>
            <a:pPr algn="just">
              <a:lnSpc>
                <a:spcPts val="4859"/>
              </a:lnSpc>
            </a:pPr>
            <a:r>
              <a:rPr lang="en-US" sz="3471" b="1" spc="-69">
                <a:solidFill>
                  <a:srgbClr val="000000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Monitoreo de tareas:</a:t>
            </a:r>
            <a:r>
              <a:rPr lang="en-US" sz="3471" spc="-69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 Recorren los puestos verificando que los estudiantes estén realmente trabajando y aclarando dudas simples sobre las instrucciones.</a:t>
            </a:r>
          </a:p>
          <a:p>
            <a:pPr algn="just">
              <a:lnSpc>
                <a:spcPts val="4859"/>
              </a:lnSpc>
            </a:pPr>
            <a:endParaRPr lang="en-US" sz="3471" spc="-69">
              <a:solidFill>
                <a:srgbClr val="000000"/>
              </a:solidFill>
              <a:latin typeface="Be Vietnam"/>
              <a:ea typeface="Be Vietnam"/>
              <a:cs typeface="Be Vietnam"/>
              <a:sym typeface="Be Vietnam"/>
            </a:endParaRPr>
          </a:p>
          <a:p>
            <a:pPr algn="just">
              <a:lnSpc>
                <a:spcPts val="4859"/>
              </a:lnSpc>
            </a:pPr>
            <a:r>
              <a:rPr lang="en-US" sz="3471" b="1" spc="-69">
                <a:solidFill>
                  <a:srgbClr val="000000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Preparación de material:</a:t>
            </a:r>
            <a:r>
              <a:rPr lang="en-US" sz="3471" spc="-69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 Elaboración de guías, material didáctico concreto (fichas, juegos, material sensorial) y paneles de aprendizaje en la sala.</a:t>
            </a:r>
          </a:p>
          <a:p>
            <a:pPr algn="just">
              <a:lnSpc>
                <a:spcPts val="4859"/>
              </a:lnSpc>
              <a:spcBef>
                <a:spcPct val="0"/>
              </a:spcBef>
            </a:pPr>
            <a:endParaRPr lang="en-US" sz="3471" spc="-69">
              <a:solidFill>
                <a:srgbClr val="000000"/>
              </a:solidFill>
              <a:latin typeface="Be Vietnam"/>
              <a:ea typeface="Be Vietnam"/>
              <a:cs typeface="Be Vietnam"/>
              <a:sym typeface="Be Vietnam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519" r="-276" b="-70319"/>
            </a:stretch>
          </a:blipFill>
        </p:spPr>
      </p:sp>
      <p:sp>
        <p:nvSpPr>
          <p:cNvPr id="3" name="Freeform 3"/>
          <p:cNvSpPr/>
          <p:nvPr/>
        </p:nvSpPr>
        <p:spPr>
          <a:xfrm flipH="1" flipV="1">
            <a:off x="14120291" y="67540"/>
            <a:ext cx="7666268" cy="8529922"/>
          </a:xfrm>
          <a:custGeom>
            <a:avLst/>
            <a:gdLst/>
            <a:ahLst/>
            <a:cxnLst/>
            <a:rect l="l" t="t" r="r" b="b"/>
            <a:pathLst>
              <a:path w="7666268" h="8529922">
                <a:moveTo>
                  <a:pt x="7666268" y="8529923"/>
                </a:moveTo>
                <a:lnTo>
                  <a:pt x="0" y="8529923"/>
                </a:lnTo>
                <a:lnTo>
                  <a:pt x="0" y="0"/>
                </a:lnTo>
                <a:lnTo>
                  <a:pt x="7666268" y="0"/>
                </a:lnTo>
                <a:lnTo>
                  <a:pt x="7666268" y="8529923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700000">
            <a:off x="14280493" y="8998383"/>
            <a:ext cx="4099370" cy="4114800"/>
          </a:xfrm>
          <a:custGeom>
            <a:avLst/>
            <a:gdLst/>
            <a:ahLst/>
            <a:cxnLst/>
            <a:rect l="l" t="t" r="r" b="b"/>
            <a:pathLst>
              <a:path w="4099370" h="4114800">
                <a:moveTo>
                  <a:pt x="0" y="0"/>
                </a:moveTo>
                <a:lnTo>
                  <a:pt x="4099369" y="0"/>
                </a:lnTo>
                <a:lnTo>
                  <a:pt x="40993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76775" y="3371887"/>
            <a:ext cx="5879020" cy="3750029"/>
          </a:xfrm>
          <a:custGeom>
            <a:avLst/>
            <a:gdLst/>
            <a:ahLst/>
            <a:cxnLst/>
            <a:rect l="l" t="t" r="r" b="b"/>
            <a:pathLst>
              <a:path w="5879020" h="3750029">
                <a:moveTo>
                  <a:pt x="0" y="0"/>
                </a:moveTo>
                <a:lnTo>
                  <a:pt x="5879020" y="0"/>
                </a:lnTo>
                <a:lnTo>
                  <a:pt x="5879020" y="3750029"/>
                </a:lnTo>
                <a:lnTo>
                  <a:pt x="0" y="375002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2305" b="-2305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526667" y="171096"/>
            <a:ext cx="11458256" cy="15437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630"/>
              </a:lnSpc>
              <a:spcBef>
                <a:spcPct val="0"/>
              </a:spcBef>
            </a:pPr>
            <a:r>
              <a:rPr lang="en-US" sz="9021" b="1">
                <a:solidFill>
                  <a:srgbClr val="026B6E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LABORES ESPECÍFICAS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781792" y="5278995"/>
            <a:ext cx="6955230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  <a:spcBef>
                <a:spcPct val="0"/>
              </a:spcBef>
            </a:pPr>
            <a:r>
              <a:rPr lang="en-US" sz="2000" spc="-40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¡!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547097" y="2478702"/>
            <a:ext cx="10454127" cy="67795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422"/>
              </a:lnSpc>
            </a:pPr>
            <a:endParaRPr/>
          </a:p>
          <a:p>
            <a:pPr algn="just">
              <a:lnSpc>
                <a:spcPts val="5422"/>
              </a:lnSpc>
            </a:pPr>
            <a:r>
              <a:rPr lang="en-US" sz="3873" b="1" spc="-77">
                <a:solidFill>
                  <a:srgbClr val="000000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Preparación del entorno:</a:t>
            </a:r>
            <a:r>
              <a:rPr lang="en-US" sz="3873" spc="-77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 Organizar la sala antes de que lleguen los alumnos y gestionar el uso de recursos tecnológicos (proyectores, tablets).</a:t>
            </a:r>
          </a:p>
          <a:p>
            <a:pPr algn="just">
              <a:lnSpc>
                <a:spcPts val="5422"/>
              </a:lnSpc>
            </a:pPr>
            <a:endParaRPr lang="en-US" sz="3873" spc="-77">
              <a:solidFill>
                <a:srgbClr val="000000"/>
              </a:solidFill>
              <a:latin typeface="Be Vietnam"/>
              <a:ea typeface="Be Vietnam"/>
              <a:cs typeface="Be Vietnam"/>
              <a:sym typeface="Be Vietnam"/>
            </a:endParaRPr>
          </a:p>
          <a:p>
            <a:pPr algn="just">
              <a:lnSpc>
                <a:spcPts val="5422"/>
              </a:lnSpc>
            </a:pPr>
            <a:r>
              <a:rPr lang="en-US" sz="3873" b="1" spc="-77">
                <a:solidFill>
                  <a:srgbClr val="000000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Supervisión de transiciones: </a:t>
            </a:r>
            <a:r>
              <a:rPr lang="en-US" sz="3873" spc="-77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Cuidar a los alumnos en los cambios de hora, recreos o traslados a biblioteca y educación física.</a:t>
            </a:r>
          </a:p>
          <a:p>
            <a:pPr algn="just">
              <a:lnSpc>
                <a:spcPts val="5422"/>
              </a:lnSpc>
              <a:spcBef>
                <a:spcPct val="0"/>
              </a:spcBef>
            </a:pPr>
            <a:endParaRPr lang="en-US" sz="3873" spc="-77">
              <a:solidFill>
                <a:srgbClr val="000000"/>
              </a:solidFill>
              <a:latin typeface="Be Vietnam"/>
              <a:ea typeface="Be Vietnam"/>
              <a:cs typeface="Be Vietnam"/>
              <a:sym typeface="Be Vietnam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519" r="-276" b="-70319"/>
            </a:stretch>
          </a:blipFill>
        </p:spPr>
      </p:sp>
      <p:sp>
        <p:nvSpPr>
          <p:cNvPr id="3" name="Freeform 3"/>
          <p:cNvSpPr/>
          <p:nvPr/>
        </p:nvSpPr>
        <p:spPr>
          <a:xfrm flipH="1" flipV="1">
            <a:off x="14120291" y="67540"/>
            <a:ext cx="7666268" cy="8529922"/>
          </a:xfrm>
          <a:custGeom>
            <a:avLst/>
            <a:gdLst/>
            <a:ahLst/>
            <a:cxnLst/>
            <a:rect l="l" t="t" r="r" b="b"/>
            <a:pathLst>
              <a:path w="7666268" h="8529922">
                <a:moveTo>
                  <a:pt x="7666268" y="8529923"/>
                </a:moveTo>
                <a:lnTo>
                  <a:pt x="0" y="8529923"/>
                </a:lnTo>
                <a:lnTo>
                  <a:pt x="0" y="0"/>
                </a:lnTo>
                <a:lnTo>
                  <a:pt x="7666268" y="0"/>
                </a:lnTo>
                <a:lnTo>
                  <a:pt x="7666268" y="8529923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700000">
            <a:off x="14280493" y="8998383"/>
            <a:ext cx="4099370" cy="4114800"/>
          </a:xfrm>
          <a:custGeom>
            <a:avLst/>
            <a:gdLst/>
            <a:ahLst/>
            <a:cxnLst/>
            <a:rect l="l" t="t" r="r" b="b"/>
            <a:pathLst>
              <a:path w="4099370" h="4114800">
                <a:moveTo>
                  <a:pt x="0" y="0"/>
                </a:moveTo>
                <a:lnTo>
                  <a:pt x="4099369" y="0"/>
                </a:lnTo>
                <a:lnTo>
                  <a:pt x="40993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2956237"/>
            <a:ext cx="6340173" cy="5344017"/>
          </a:xfrm>
          <a:custGeom>
            <a:avLst/>
            <a:gdLst/>
            <a:ahLst/>
            <a:cxnLst/>
            <a:rect l="l" t="t" r="r" b="b"/>
            <a:pathLst>
              <a:path w="6340173" h="5344017">
                <a:moveTo>
                  <a:pt x="0" y="0"/>
                </a:moveTo>
                <a:lnTo>
                  <a:pt x="6340173" y="0"/>
                </a:lnTo>
                <a:lnTo>
                  <a:pt x="6340173" y="5344017"/>
                </a:lnTo>
                <a:lnTo>
                  <a:pt x="0" y="534401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8306" r="-18010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526667" y="171096"/>
            <a:ext cx="11458256" cy="15437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630"/>
              </a:lnSpc>
              <a:spcBef>
                <a:spcPct val="0"/>
              </a:spcBef>
            </a:pPr>
            <a:r>
              <a:rPr lang="en-US" sz="9021" b="1">
                <a:solidFill>
                  <a:srgbClr val="026B6E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LABORES ESPECÍFICAS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781792" y="5278995"/>
            <a:ext cx="6955230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  <a:spcBef>
                <a:spcPct val="0"/>
              </a:spcBef>
            </a:pPr>
            <a:r>
              <a:rPr lang="en-US" sz="2000" spc="-40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¡!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547097" y="2478702"/>
            <a:ext cx="10454127" cy="5464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422"/>
              </a:lnSpc>
            </a:pPr>
            <a:r>
              <a:rPr lang="en-US" sz="3873" b="1" spc="-77">
                <a:solidFill>
                  <a:srgbClr val="000000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Ámbito Socio-emocional</a:t>
            </a:r>
          </a:p>
          <a:p>
            <a:pPr algn="just">
              <a:lnSpc>
                <a:spcPts val="5422"/>
              </a:lnSpc>
            </a:pPr>
            <a:r>
              <a:rPr lang="en-US" sz="3873" b="1" spc="-77">
                <a:solidFill>
                  <a:srgbClr val="000000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Primeros auxilios emocionales:</a:t>
            </a:r>
            <a:r>
              <a:rPr lang="en-US" sz="3873" spc="-77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 Contener a un niño que llega triste, frustrado o que tiene una crisis sensorial.</a:t>
            </a:r>
          </a:p>
          <a:p>
            <a:pPr algn="just">
              <a:lnSpc>
                <a:spcPts val="5422"/>
              </a:lnSpc>
            </a:pPr>
            <a:endParaRPr lang="en-US" sz="3873" spc="-77">
              <a:solidFill>
                <a:srgbClr val="000000"/>
              </a:solidFill>
              <a:latin typeface="Be Vietnam"/>
              <a:ea typeface="Be Vietnam"/>
              <a:cs typeface="Be Vietnam"/>
              <a:sym typeface="Be Vietnam"/>
            </a:endParaRPr>
          </a:p>
          <a:p>
            <a:pPr algn="just">
              <a:lnSpc>
                <a:spcPts val="5422"/>
              </a:lnSpc>
              <a:spcBef>
                <a:spcPct val="0"/>
              </a:spcBef>
            </a:pPr>
            <a:r>
              <a:rPr lang="en-US" sz="3873" b="1" spc="-77">
                <a:solidFill>
                  <a:srgbClr val="000000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Vinculación con la familia:</a:t>
            </a:r>
            <a:r>
              <a:rPr lang="en-US" sz="3873" spc="-77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 A veces sirven de puente comunicativo entre el apoderado y el docente para temas cotidianos.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519" r="-276" b="-70319"/>
            </a:stretch>
          </a:blipFill>
        </p:spPr>
      </p:sp>
      <p:sp>
        <p:nvSpPr>
          <p:cNvPr id="3" name="Freeform 3"/>
          <p:cNvSpPr/>
          <p:nvPr/>
        </p:nvSpPr>
        <p:spPr>
          <a:xfrm flipH="1" flipV="1">
            <a:off x="14120291" y="67540"/>
            <a:ext cx="7666268" cy="8529922"/>
          </a:xfrm>
          <a:custGeom>
            <a:avLst/>
            <a:gdLst/>
            <a:ahLst/>
            <a:cxnLst/>
            <a:rect l="l" t="t" r="r" b="b"/>
            <a:pathLst>
              <a:path w="7666268" h="8529922">
                <a:moveTo>
                  <a:pt x="7666268" y="8529923"/>
                </a:moveTo>
                <a:lnTo>
                  <a:pt x="0" y="8529923"/>
                </a:lnTo>
                <a:lnTo>
                  <a:pt x="0" y="0"/>
                </a:lnTo>
                <a:lnTo>
                  <a:pt x="7666268" y="0"/>
                </a:lnTo>
                <a:lnTo>
                  <a:pt x="7666268" y="8529923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700000">
            <a:off x="14280493" y="8998383"/>
            <a:ext cx="4099370" cy="4114800"/>
          </a:xfrm>
          <a:custGeom>
            <a:avLst/>
            <a:gdLst/>
            <a:ahLst/>
            <a:cxnLst/>
            <a:rect l="l" t="t" r="r" b="b"/>
            <a:pathLst>
              <a:path w="4099370" h="4114800">
                <a:moveTo>
                  <a:pt x="0" y="0"/>
                </a:moveTo>
                <a:lnTo>
                  <a:pt x="4099369" y="0"/>
                </a:lnTo>
                <a:lnTo>
                  <a:pt x="40993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3135290"/>
            <a:ext cx="8806220" cy="5867144"/>
          </a:xfrm>
          <a:custGeom>
            <a:avLst/>
            <a:gdLst/>
            <a:ahLst/>
            <a:cxnLst/>
            <a:rect l="l" t="t" r="r" b="b"/>
            <a:pathLst>
              <a:path w="8806220" h="5867144">
                <a:moveTo>
                  <a:pt x="0" y="0"/>
                </a:moveTo>
                <a:lnTo>
                  <a:pt x="8806220" y="0"/>
                </a:lnTo>
                <a:lnTo>
                  <a:pt x="8806220" y="5867144"/>
                </a:lnTo>
                <a:lnTo>
                  <a:pt x="0" y="586714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526667" y="171096"/>
            <a:ext cx="11458256" cy="15437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630"/>
              </a:lnSpc>
              <a:spcBef>
                <a:spcPct val="0"/>
              </a:spcBef>
            </a:pPr>
            <a:r>
              <a:rPr lang="en-US" sz="9021" b="1">
                <a:solidFill>
                  <a:srgbClr val="026B6E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METACOGNICIÓN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781792" y="5278995"/>
            <a:ext cx="6955230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  <a:spcBef>
                <a:spcPct val="0"/>
              </a:spcBef>
            </a:pPr>
            <a:r>
              <a:rPr lang="en-US" sz="2000" spc="-40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¡!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232818" y="3200935"/>
            <a:ext cx="7504204" cy="4778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422"/>
              </a:lnSpc>
            </a:pPr>
            <a:r>
              <a:rPr lang="en-US" sz="3873" spc="-77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¿Pude adquirir los objetivos planteados para esta clase?</a:t>
            </a:r>
          </a:p>
          <a:p>
            <a:pPr algn="just">
              <a:lnSpc>
                <a:spcPts val="5422"/>
              </a:lnSpc>
            </a:pPr>
            <a:endParaRPr lang="en-US" sz="3873" spc="-77">
              <a:solidFill>
                <a:srgbClr val="000000"/>
              </a:solidFill>
              <a:latin typeface="Be Vietnam"/>
              <a:ea typeface="Be Vietnam"/>
              <a:cs typeface="Be Vietnam"/>
              <a:sym typeface="Be Vietnam"/>
            </a:endParaRPr>
          </a:p>
          <a:p>
            <a:pPr algn="just">
              <a:lnSpc>
                <a:spcPts val="5422"/>
              </a:lnSpc>
            </a:pPr>
            <a:endParaRPr lang="en-US" sz="3873" spc="-77">
              <a:solidFill>
                <a:srgbClr val="000000"/>
              </a:solidFill>
              <a:latin typeface="Be Vietnam"/>
              <a:ea typeface="Be Vietnam"/>
              <a:cs typeface="Be Vietnam"/>
              <a:sym typeface="Be Vietnam"/>
            </a:endParaRPr>
          </a:p>
          <a:p>
            <a:pPr algn="just">
              <a:lnSpc>
                <a:spcPts val="5422"/>
              </a:lnSpc>
              <a:spcBef>
                <a:spcPct val="0"/>
              </a:spcBef>
            </a:pPr>
            <a:r>
              <a:rPr lang="en-US" sz="3873" spc="-77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¿Qué conocimientos nuevos adquiriste a lo largo del Módulo 1? Enumera al menos 3.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519" r="-276" b="-70319"/>
            </a:stretch>
          </a:blipFill>
        </p:spPr>
      </p:sp>
      <p:sp>
        <p:nvSpPr>
          <p:cNvPr id="3" name="Freeform 3"/>
          <p:cNvSpPr/>
          <p:nvPr/>
        </p:nvSpPr>
        <p:spPr>
          <a:xfrm rot="2700000">
            <a:off x="-630136" y="-2647335"/>
            <a:ext cx="4099369" cy="4114800"/>
          </a:xfrm>
          <a:custGeom>
            <a:avLst/>
            <a:gdLst/>
            <a:ahLst/>
            <a:cxnLst/>
            <a:rect l="l" t="t" r="r" b="b"/>
            <a:pathLst>
              <a:path w="4099369" h="4114800">
                <a:moveTo>
                  <a:pt x="0" y="0"/>
                </a:moveTo>
                <a:lnTo>
                  <a:pt x="4099369" y="0"/>
                </a:lnTo>
                <a:lnTo>
                  <a:pt x="40993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21474" y="711712"/>
            <a:ext cx="17376646" cy="9211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007"/>
              </a:lnSpc>
            </a:pPr>
            <a:r>
              <a:rPr lang="en-US" sz="5005" b="1" spc="-100">
                <a:solidFill>
                  <a:srgbClr val="000000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                                CURRÍCULUM NACIONAL</a:t>
            </a:r>
          </a:p>
          <a:p>
            <a:pPr algn="just">
              <a:lnSpc>
                <a:spcPts val="7007"/>
              </a:lnSpc>
            </a:pPr>
            <a:endParaRPr lang="en-US" sz="5005" b="1" spc="-100">
              <a:solidFill>
                <a:srgbClr val="000000"/>
              </a:solidFill>
              <a:latin typeface="Be Vietnam Ultra-Bold"/>
              <a:ea typeface="Be Vietnam Ultra-Bold"/>
              <a:cs typeface="Be Vietnam Ultra-Bold"/>
              <a:sym typeface="Be Vietnam Ultra-Bold"/>
            </a:endParaRPr>
          </a:p>
          <a:p>
            <a:pPr algn="just">
              <a:lnSpc>
                <a:spcPts val="6586"/>
              </a:lnSpc>
              <a:spcBef>
                <a:spcPct val="0"/>
              </a:spcBef>
            </a:pPr>
            <a:r>
              <a:rPr lang="en-US" sz="4704" spc="-94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 Las Bases Curriculares establecen </a:t>
            </a:r>
            <a:r>
              <a:rPr lang="en-US" sz="4704" b="1" spc="-94">
                <a:solidFill>
                  <a:srgbClr val="000000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Objetivos de Aprendizaje</a:t>
            </a:r>
            <a:r>
              <a:rPr lang="en-US" sz="4704" spc="-94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 (OA) que definen los desempeños mínimos que se espera que todos los estudiantes logren en cada asignatura y en cada nivel de enseñanza. Estos objetivos integran </a:t>
            </a:r>
            <a:r>
              <a:rPr lang="en-US" sz="4704" b="1" spc="-94">
                <a:solidFill>
                  <a:srgbClr val="000000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habilidades</a:t>
            </a:r>
            <a:r>
              <a:rPr lang="en-US" sz="4704" spc="-94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, </a:t>
            </a:r>
            <a:r>
              <a:rPr lang="en-US" sz="4704" b="1" spc="-94">
                <a:solidFill>
                  <a:srgbClr val="000000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conocimientos y actitudes</a:t>
            </a:r>
            <a:r>
              <a:rPr lang="en-US" sz="4704" spc="-94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 que se consideran relevantes para que los niños alcancen un desarrollo armónico e integral que les permita enfrentar su futuro con las herramientas necesarias y participar de manera activa y responsable en la sociedad.</a:t>
            </a:r>
          </a:p>
        </p:txBody>
      </p:sp>
      <p:sp>
        <p:nvSpPr>
          <p:cNvPr id="5" name="Freeform 5"/>
          <p:cNvSpPr/>
          <p:nvPr/>
        </p:nvSpPr>
        <p:spPr>
          <a:xfrm rot="2700000">
            <a:off x="14196909" y="-2647335"/>
            <a:ext cx="4099369" cy="4114800"/>
          </a:xfrm>
          <a:custGeom>
            <a:avLst/>
            <a:gdLst/>
            <a:ahLst/>
            <a:cxnLst/>
            <a:rect l="l" t="t" r="r" b="b"/>
            <a:pathLst>
              <a:path w="4099369" h="4114800">
                <a:moveTo>
                  <a:pt x="0" y="0"/>
                </a:moveTo>
                <a:lnTo>
                  <a:pt x="4099369" y="0"/>
                </a:lnTo>
                <a:lnTo>
                  <a:pt x="40993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519" r="-276" b="-70319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247087" y="356727"/>
            <a:ext cx="11515698" cy="8443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608"/>
              </a:lnSpc>
            </a:pPr>
            <a:r>
              <a:rPr lang="en-US" sz="4005" b="1" spc="-80">
                <a:solidFill>
                  <a:srgbClr val="000000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                        </a:t>
            </a:r>
            <a:r>
              <a:rPr lang="en-US" sz="4005" spc="-80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      </a:t>
            </a:r>
            <a:r>
              <a:rPr lang="en-US" sz="4005" b="1" spc="-80">
                <a:solidFill>
                  <a:srgbClr val="000000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Habilidad</a:t>
            </a:r>
          </a:p>
          <a:p>
            <a:pPr algn="just">
              <a:lnSpc>
                <a:spcPts val="5608"/>
              </a:lnSpc>
            </a:pPr>
            <a:endParaRPr lang="en-US" sz="4005" b="1" spc="-80">
              <a:solidFill>
                <a:srgbClr val="000000"/>
              </a:solidFill>
              <a:latin typeface="Be Vietnam Ultra-Bold"/>
              <a:ea typeface="Be Vietnam Ultra-Bold"/>
              <a:cs typeface="Be Vietnam Ultra-Bold"/>
              <a:sym typeface="Be Vietnam Ultra-Bold"/>
            </a:endParaRPr>
          </a:p>
          <a:p>
            <a:pPr algn="just">
              <a:lnSpc>
                <a:spcPts val="5608"/>
              </a:lnSpc>
            </a:pPr>
            <a:r>
              <a:rPr lang="en-US" sz="4005" spc="-80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1. f. Capacidad y disposición para algo.</a:t>
            </a:r>
          </a:p>
          <a:p>
            <a:pPr algn="just">
              <a:lnSpc>
                <a:spcPts val="5608"/>
              </a:lnSpc>
            </a:pPr>
            <a:endParaRPr lang="en-US" sz="4005" spc="-80">
              <a:solidFill>
                <a:srgbClr val="000000"/>
              </a:solidFill>
              <a:latin typeface="Be Vietnam"/>
              <a:ea typeface="Be Vietnam"/>
              <a:cs typeface="Be Vietnam"/>
              <a:sym typeface="Be Vietnam"/>
            </a:endParaRPr>
          </a:p>
          <a:p>
            <a:pPr algn="just">
              <a:lnSpc>
                <a:spcPts val="5608"/>
              </a:lnSpc>
            </a:pPr>
            <a:r>
              <a:rPr lang="en-US" sz="4005" spc="-80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2. f. Gracia y destreza en ejecutar algo que sirve de adorno a la persona, como bailar, montar a caballo, etc.</a:t>
            </a:r>
          </a:p>
          <a:p>
            <a:pPr algn="just">
              <a:lnSpc>
                <a:spcPts val="5608"/>
              </a:lnSpc>
            </a:pPr>
            <a:endParaRPr lang="en-US" sz="4005" spc="-80">
              <a:solidFill>
                <a:srgbClr val="000000"/>
              </a:solidFill>
              <a:latin typeface="Be Vietnam"/>
              <a:ea typeface="Be Vietnam"/>
              <a:cs typeface="Be Vietnam"/>
              <a:sym typeface="Be Vietnam"/>
            </a:endParaRPr>
          </a:p>
          <a:p>
            <a:pPr algn="just">
              <a:lnSpc>
                <a:spcPts val="5608"/>
              </a:lnSpc>
            </a:pPr>
            <a:r>
              <a:rPr lang="en-US" sz="4005" spc="-80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3. f. Cada una de las cosas que una persona ejecuta con gracia y destreza.</a:t>
            </a:r>
          </a:p>
          <a:p>
            <a:pPr algn="just">
              <a:lnSpc>
                <a:spcPts val="5608"/>
              </a:lnSpc>
            </a:pPr>
            <a:endParaRPr lang="en-US" sz="4005" spc="-80">
              <a:solidFill>
                <a:srgbClr val="000000"/>
              </a:solidFill>
              <a:latin typeface="Be Vietnam"/>
              <a:ea typeface="Be Vietnam"/>
              <a:cs typeface="Be Vietnam"/>
              <a:sym typeface="Be Vietnam"/>
            </a:endParaRPr>
          </a:p>
          <a:p>
            <a:pPr algn="just">
              <a:lnSpc>
                <a:spcPts val="5608"/>
              </a:lnSpc>
              <a:spcBef>
                <a:spcPct val="0"/>
              </a:spcBef>
            </a:pPr>
            <a:endParaRPr lang="en-US" sz="4005" spc="-80">
              <a:solidFill>
                <a:srgbClr val="000000"/>
              </a:solidFill>
              <a:latin typeface="Be Vietnam"/>
              <a:ea typeface="Be Vietnam"/>
              <a:cs typeface="Be Vietnam"/>
              <a:sym typeface="Be Vietnam"/>
            </a:endParaRPr>
          </a:p>
        </p:txBody>
      </p:sp>
      <p:sp>
        <p:nvSpPr>
          <p:cNvPr id="4" name="Freeform 4"/>
          <p:cNvSpPr/>
          <p:nvPr/>
        </p:nvSpPr>
        <p:spPr>
          <a:xfrm rot="2700000">
            <a:off x="14196909" y="-2647335"/>
            <a:ext cx="4099369" cy="4114800"/>
          </a:xfrm>
          <a:custGeom>
            <a:avLst/>
            <a:gdLst/>
            <a:ahLst/>
            <a:cxnLst/>
            <a:rect l="l" t="t" r="r" b="b"/>
            <a:pathLst>
              <a:path w="4099369" h="4114800">
                <a:moveTo>
                  <a:pt x="0" y="0"/>
                </a:moveTo>
                <a:lnTo>
                  <a:pt x="4099369" y="0"/>
                </a:lnTo>
                <a:lnTo>
                  <a:pt x="40993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05581" y="3084350"/>
            <a:ext cx="6181313" cy="4118299"/>
          </a:xfrm>
          <a:custGeom>
            <a:avLst/>
            <a:gdLst/>
            <a:ahLst/>
            <a:cxnLst/>
            <a:rect l="l" t="t" r="r" b="b"/>
            <a:pathLst>
              <a:path w="6181313" h="4118299">
                <a:moveTo>
                  <a:pt x="0" y="0"/>
                </a:moveTo>
                <a:lnTo>
                  <a:pt x="6181313" y="0"/>
                </a:lnTo>
                <a:lnTo>
                  <a:pt x="6181313" y="4118300"/>
                </a:lnTo>
                <a:lnTo>
                  <a:pt x="0" y="41183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519" r="-276" b="-70319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-104775"/>
            <a:ext cx="9581117" cy="10574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848"/>
              </a:lnSpc>
            </a:pPr>
            <a:r>
              <a:rPr lang="en-US" sz="5605" b="1" spc="-112">
                <a:solidFill>
                  <a:srgbClr val="000000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 ¿Qué son las habilidades de aprendizaje?</a:t>
            </a:r>
          </a:p>
          <a:p>
            <a:pPr algn="just">
              <a:lnSpc>
                <a:spcPts val="5608"/>
              </a:lnSpc>
            </a:pPr>
            <a:endParaRPr lang="en-US" sz="5605" b="1" spc="-112">
              <a:solidFill>
                <a:srgbClr val="000000"/>
              </a:solidFill>
              <a:latin typeface="Be Vietnam Ultra-Bold"/>
              <a:ea typeface="Be Vietnam Ultra-Bold"/>
              <a:cs typeface="Be Vietnam Ultra-Bold"/>
              <a:sym typeface="Be Vietnam Ultra-Bold"/>
            </a:endParaRPr>
          </a:p>
          <a:p>
            <a:pPr algn="just">
              <a:lnSpc>
                <a:spcPts val="6308"/>
              </a:lnSpc>
            </a:pPr>
            <a:r>
              <a:rPr lang="en-US" sz="4505" spc="-90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Las habilidades de aprendizaje son aquellas las tareas involucradas en el aprendizaje, incluyendo la administración del tiempo, la toma de notas, la lectura efectiva, las habilidades de estudio y las pruebas de escritura. Dicho de otra forma, aquellas </a:t>
            </a:r>
            <a:r>
              <a:rPr lang="en-US" sz="4505" b="1" spc="-90">
                <a:solidFill>
                  <a:srgbClr val="000000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habilidades de las que dispone una persona para aprender.</a:t>
            </a:r>
          </a:p>
          <a:p>
            <a:pPr algn="just">
              <a:lnSpc>
                <a:spcPts val="5608"/>
              </a:lnSpc>
              <a:spcBef>
                <a:spcPct val="0"/>
              </a:spcBef>
            </a:pPr>
            <a:endParaRPr lang="en-US" sz="4505" b="1" spc="-90">
              <a:solidFill>
                <a:srgbClr val="000000"/>
              </a:solidFill>
              <a:latin typeface="Be Vietnam Ultra-Bold"/>
              <a:ea typeface="Be Vietnam Ultra-Bold"/>
              <a:cs typeface="Be Vietnam Ultra-Bold"/>
              <a:sym typeface="Be Vietnam Ultra-Bold"/>
            </a:endParaRPr>
          </a:p>
        </p:txBody>
      </p:sp>
      <p:sp>
        <p:nvSpPr>
          <p:cNvPr id="4" name="Freeform 4"/>
          <p:cNvSpPr/>
          <p:nvPr/>
        </p:nvSpPr>
        <p:spPr>
          <a:xfrm rot="2700000">
            <a:off x="14196909" y="-2647335"/>
            <a:ext cx="4099369" cy="4114800"/>
          </a:xfrm>
          <a:custGeom>
            <a:avLst/>
            <a:gdLst/>
            <a:ahLst/>
            <a:cxnLst/>
            <a:rect l="l" t="t" r="r" b="b"/>
            <a:pathLst>
              <a:path w="4099369" h="4114800">
                <a:moveTo>
                  <a:pt x="0" y="0"/>
                </a:moveTo>
                <a:lnTo>
                  <a:pt x="4099369" y="0"/>
                </a:lnTo>
                <a:lnTo>
                  <a:pt x="40993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410518" y="2903473"/>
            <a:ext cx="6877482" cy="6797279"/>
          </a:xfrm>
          <a:custGeom>
            <a:avLst/>
            <a:gdLst/>
            <a:ahLst/>
            <a:cxnLst/>
            <a:rect l="l" t="t" r="r" b="b"/>
            <a:pathLst>
              <a:path w="6877482" h="6797279">
                <a:moveTo>
                  <a:pt x="0" y="0"/>
                </a:moveTo>
                <a:lnTo>
                  <a:pt x="6877482" y="0"/>
                </a:lnTo>
                <a:lnTo>
                  <a:pt x="6877482" y="6797279"/>
                </a:lnTo>
                <a:lnTo>
                  <a:pt x="0" y="67972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4171" r="-24171"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519" r="-276" b="-7031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765963" y="2142566"/>
            <a:ext cx="5852129" cy="1051762"/>
            <a:chOff x="0" y="0"/>
            <a:chExt cx="2261258" cy="4064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261258" cy="406400"/>
            </a:xfrm>
            <a:custGeom>
              <a:avLst/>
              <a:gdLst/>
              <a:ahLst/>
              <a:cxnLst/>
              <a:rect l="l" t="t" r="r" b="b"/>
              <a:pathLst>
                <a:path w="2261258" h="406400">
                  <a:moveTo>
                    <a:pt x="2058058" y="0"/>
                  </a:moveTo>
                  <a:cubicBezTo>
                    <a:pt x="2170283" y="0"/>
                    <a:pt x="2261258" y="90976"/>
                    <a:pt x="2261258" y="203200"/>
                  </a:cubicBezTo>
                  <a:cubicBezTo>
                    <a:pt x="2261258" y="315424"/>
                    <a:pt x="2170283" y="406400"/>
                    <a:pt x="2058058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26B6E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261258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74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765963" y="3792601"/>
            <a:ext cx="5852129" cy="1051762"/>
            <a:chOff x="0" y="0"/>
            <a:chExt cx="2261258" cy="406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261258" cy="406400"/>
            </a:xfrm>
            <a:custGeom>
              <a:avLst/>
              <a:gdLst/>
              <a:ahLst/>
              <a:cxnLst/>
              <a:rect l="l" t="t" r="r" b="b"/>
              <a:pathLst>
                <a:path w="2261258" h="406400">
                  <a:moveTo>
                    <a:pt x="2058058" y="0"/>
                  </a:moveTo>
                  <a:cubicBezTo>
                    <a:pt x="2170283" y="0"/>
                    <a:pt x="2261258" y="90976"/>
                    <a:pt x="2261258" y="203200"/>
                  </a:cubicBezTo>
                  <a:cubicBezTo>
                    <a:pt x="2261258" y="315424"/>
                    <a:pt x="2170283" y="406400"/>
                    <a:pt x="2058058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26B6E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2261258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74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765963" y="5442637"/>
            <a:ext cx="5852129" cy="1051762"/>
            <a:chOff x="0" y="0"/>
            <a:chExt cx="2261258" cy="4064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261258" cy="406400"/>
            </a:xfrm>
            <a:custGeom>
              <a:avLst/>
              <a:gdLst/>
              <a:ahLst/>
              <a:cxnLst/>
              <a:rect l="l" t="t" r="r" b="b"/>
              <a:pathLst>
                <a:path w="2261258" h="406400">
                  <a:moveTo>
                    <a:pt x="2058058" y="0"/>
                  </a:moveTo>
                  <a:cubicBezTo>
                    <a:pt x="2170283" y="0"/>
                    <a:pt x="2261258" y="90976"/>
                    <a:pt x="2261258" y="203200"/>
                  </a:cubicBezTo>
                  <a:cubicBezTo>
                    <a:pt x="2261258" y="315424"/>
                    <a:pt x="2170283" y="406400"/>
                    <a:pt x="2058058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26B6E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2261258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74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765963" y="7092672"/>
            <a:ext cx="5852129" cy="1051762"/>
            <a:chOff x="0" y="0"/>
            <a:chExt cx="2261258" cy="406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261258" cy="406400"/>
            </a:xfrm>
            <a:custGeom>
              <a:avLst/>
              <a:gdLst/>
              <a:ahLst/>
              <a:cxnLst/>
              <a:rect l="l" t="t" r="r" b="b"/>
              <a:pathLst>
                <a:path w="2261258" h="406400">
                  <a:moveTo>
                    <a:pt x="2058058" y="0"/>
                  </a:moveTo>
                  <a:cubicBezTo>
                    <a:pt x="2170283" y="0"/>
                    <a:pt x="2261258" y="90976"/>
                    <a:pt x="2261258" y="203200"/>
                  </a:cubicBezTo>
                  <a:cubicBezTo>
                    <a:pt x="2261258" y="315424"/>
                    <a:pt x="2170283" y="406400"/>
                    <a:pt x="2058058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26B6E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2261258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74"/>
                </a:lnSpc>
              </a:pPr>
              <a:endParaRPr/>
            </a:p>
          </p:txBody>
        </p:sp>
      </p:grpSp>
      <p:sp>
        <p:nvSpPr>
          <p:cNvPr id="15" name="AutoShape 15"/>
          <p:cNvSpPr/>
          <p:nvPr/>
        </p:nvSpPr>
        <p:spPr>
          <a:xfrm flipV="1">
            <a:off x="10765963" y="2668447"/>
            <a:ext cx="0" cy="1650035"/>
          </a:xfrm>
          <a:prstGeom prst="line">
            <a:avLst/>
          </a:prstGeom>
          <a:ln w="38100" cap="flat">
            <a:solidFill>
              <a:srgbClr val="026B6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" name="AutoShape 16"/>
          <p:cNvSpPr/>
          <p:nvPr/>
        </p:nvSpPr>
        <p:spPr>
          <a:xfrm flipV="1">
            <a:off x="16618092" y="4318482"/>
            <a:ext cx="0" cy="1650035"/>
          </a:xfrm>
          <a:prstGeom prst="line">
            <a:avLst/>
          </a:prstGeom>
          <a:ln w="38100" cap="flat">
            <a:solidFill>
              <a:srgbClr val="026B6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AutoShape 17"/>
          <p:cNvSpPr/>
          <p:nvPr/>
        </p:nvSpPr>
        <p:spPr>
          <a:xfrm flipV="1">
            <a:off x="10765963" y="5968518"/>
            <a:ext cx="0" cy="1650035"/>
          </a:xfrm>
          <a:prstGeom prst="line">
            <a:avLst/>
          </a:prstGeom>
          <a:ln w="38100" cap="flat">
            <a:solidFill>
              <a:srgbClr val="026B6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" name="Freeform 18"/>
          <p:cNvSpPr/>
          <p:nvPr/>
        </p:nvSpPr>
        <p:spPr>
          <a:xfrm rot="2700000">
            <a:off x="16328676" y="-2159546"/>
            <a:ext cx="4099369" cy="4114800"/>
          </a:xfrm>
          <a:custGeom>
            <a:avLst/>
            <a:gdLst/>
            <a:ahLst/>
            <a:cxnLst/>
            <a:rect l="l" t="t" r="r" b="b"/>
            <a:pathLst>
              <a:path w="4099369" h="4114800">
                <a:moveTo>
                  <a:pt x="0" y="0"/>
                </a:moveTo>
                <a:lnTo>
                  <a:pt x="4099370" y="0"/>
                </a:lnTo>
                <a:lnTo>
                  <a:pt x="40993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-2680711" y="3856063"/>
            <a:ext cx="5779805" cy="6430937"/>
          </a:xfrm>
          <a:custGeom>
            <a:avLst/>
            <a:gdLst/>
            <a:ahLst/>
            <a:cxnLst/>
            <a:rect l="l" t="t" r="r" b="b"/>
            <a:pathLst>
              <a:path w="5779805" h="6430937">
                <a:moveTo>
                  <a:pt x="0" y="0"/>
                </a:moveTo>
                <a:lnTo>
                  <a:pt x="5779805" y="0"/>
                </a:lnTo>
                <a:lnTo>
                  <a:pt x="5779805" y="6430937"/>
                </a:lnTo>
                <a:lnTo>
                  <a:pt x="0" y="643093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8007031" y="8700220"/>
            <a:ext cx="579754" cy="558080"/>
          </a:xfrm>
          <a:custGeom>
            <a:avLst/>
            <a:gdLst/>
            <a:ahLst/>
            <a:cxnLst/>
            <a:rect l="l" t="t" r="r" b="b"/>
            <a:pathLst>
              <a:path w="579754" h="558080">
                <a:moveTo>
                  <a:pt x="0" y="0"/>
                </a:moveTo>
                <a:lnTo>
                  <a:pt x="579754" y="0"/>
                </a:lnTo>
                <a:lnTo>
                  <a:pt x="579754" y="558080"/>
                </a:lnTo>
                <a:lnTo>
                  <a:pt x="0" y="55808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r="-116878" b="-50670"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028700" y="2335123"/>
            <a:ext cx="8425130" cy="5616754"/>
          </a:xfrm>
          <a:custGeom>
            <a:avLst/>
            <a:gdLst/>
            <a:ahLst/>
            <a:cxnLst/>
            <a:rect l="l" t="t" r="r" b="b"/>
            <a:pathLst>
              <a:path w="8425130" h="5616754">
                <a:moveTo>
                  <a:pt x="0" y="0"/>
                </a:moveTo>
                <a:lnTo>
                  <a:pt x="8425130" y="0"/>
                </a:lnTo>
                <a:lnTo>
                  <a:pt x="8425130" y="5616754"/>
                </a:lnTo>
                <a:lnTo>
                  <a:pt x="0" y="561675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1764281" y="607684"/>
            <a:ext cx="8500905" cy="1284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502"/>
              </a:lnSpc>
              <a:spcBef>
                <a:spcPct val="0"/>
              </a:spcBef>
            </a:pPr>
            <a:r>
              <a:rPr lang="en-US" sz="7502" b="1">
                <a:solidFill>
                  <a:srgbClr val="000000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HABILIDADES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200440" y="3751288"/>
            <a:ext cx="4983175" cy="9201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  <a:spcBef>
                <a:spcPct val="0"/>
              </a:spcBef>
            </a:pPr>
            <a:r>
              <a:rPr lang="en-US" sz="5399" b="1" spc="-107">
                <a:solidFill>
                  <a:srgbClr val="FCFBFB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Comunicación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620727" y="5406338"/>
            <a:ext cx="6142601" cy="8940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19"/>
              </a:lnSpc>
              <a:spcBef>
                <a:spcPct val="0"/>
              </a:spcBef>
            </a:pPr>
            <a:r>
              <a:rPr lang="en-US" sz="5299" b="1" spc="-105">
                <a:solidFill>
                  <a:srgbClr val="FCFBFB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Colaboración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1200440" y="7084949"/>
            <a:ext cx="4983175" cy="636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  <a:spcBef>
                <a:spcPct val="0"/>
              </a:spcBef>
            </a:pPr>
            <a:r>
              <a:rPr lang="en-US" sz="3799" b="1" spc="-75">
                <a:solidFill>
                  <a:srgbClr val="FCFBFB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 Pensamiento creativo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0620727" y="2224224"/>
            <a:ext cx="5852129" cy="730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54"/>
              </a:lnSpc>
              <a:spcBef>
                <a:spcPct val="0"/>
              </a:spcBef>
            </a:pPr>
            <a:r>
              <a:rPr lang="en-US" sz="4252" b="1">
                <a:solidFill>
                  <a:srgbClr val="FFFFFF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Pensamiento crítico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519" r="-276" b="-70319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247087" y="2228487"/>
            <a:ext cx="11515698" cy="5994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608"/>
              </a:lnSpc>
            </a:pPr>
            <a:r>
              <a:rPr lang="en-US" sz="4005" b="1" spc="-80">
                <a:solidFill>
                  <a:srgbClr val="000000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                  </a:t>
            </a:r>
          </a:p>
          <a:p>
            <a:pPr algn="just">
              <a:lnSpc>
                <a:spcPts val="6728"/>
              </a:lnSpc>
            </a:pPr>
            <a:r>
              <a:rPr lang="en-US" sz="4805" b="1" spc="-96">
                <a:solidFill>
                  <a:srgbClr val="000000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EJEMPLO DE PENSAMIENTO CRÍTICO:</a:t>
            </a:r>
          </a:p>
          <a:p>
            <a:pPr algn="just">
              <a:lnSpc>
                <a:spcPts val="5608"/>
              </a:lnSpc>
            </a:pPr>
            <a:endParaRPr lang="en-US" sz="4805" b="1" spc="-96">
              <a:solidFill>
                <a:srgbClr val="000000"/>
              </a:solidFill>
              <a:latin typeface="Be Vietnam Ultra-Bold"/>
              <a:ea typeface="Be Vietnam Ultra-Bold"/>
              <a:cs typeface="Be Vietnam Ultra-Bold"/>
              <a:sym typeface="Be Vietnam Ultra-Bold"/>
            </a:endParaRPr>
          </a:p>
          <a:p>
            <a:pPr algn="just">
              <a:lnSpc>
                <a:spcPts val="6168"/>
              </a:lnSpc>
            </a:pPr>
            <a:r>
              <a:rPr lang="en-US" sz="4405" spc="-88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Clasificar es identificar los tipos o grupos de algo,mostrando cómo cada categoría es distinta de las demás.</a:t>
            </a:r>
          </a:p>
          <a:p>
            <a:pPr algn="just">
              <a:lnSpc>
                <a:spcPts val="5608"/>
              </a:lnSpc>
            </a:pPr>
            <a:endParaRPr lang="en-US" sz="4405" spc="-88">
              <a:solidFill>
                <a:srgbClr val="000000"/>
              </a:solidFill>
              <a:latin typeface="Be Vietnam"/>
              <a:ea typeface="Be Vietnam"/>
              <a:cs typeface="Be Vietnam"/>
              <a:sym typeface="Be Vietnam"/>
            </a:endParaRPr>
          </a:p>
          <a:p>
            <a:pPr algn="just">
              <a:lnSpc>
                <a:spcPts val="5608"/>
              </a:lnSpc>
              <a:spcBef>
                <a:spcPct val="0"/>
              </a:spcBef>
            </a:pPr>
            <a:endParaRPr lang="en-US" sz="4405" spc="-88">
              <a:solidFill>
                <a:srgbClr val="000000"/>
              </a:solidFill>
              <a:latin typeface="Be Vietnam"/>
              <a:ea typeface="Be Vietnam"/>
              <a:cs typeface="Be Vietnam"/>
              <a:sym typeface="Be Vietnam"/>
            </a:endParaRPr>
          </a:p>
        </p:txBody>
      </p:sp>
      <p:sp>
        <p:nvSpPr>
          <p:cNvPr id="4" name="Freeform 4"/>
          <p:cNvSpPr/>
          <p:nvPr/>
        </p:nvSpPr>
        <p:spPr>
          <a:xfrm rot="2700000">
            <a:off x="14196909" y="-2647335"/>
            <a:ext cx="4099369" cy="4114800"/>
          </a:xfrm>
          <a:custGeom>
            <a:avLst/>
            <a:gdLst/>
            <a:ahLst/>
            <a:cxnLst/>
            <a:rect l="l" t="t" r="r" b="b"/>
            <a:pathLst>
              <a:path w="4099369" h="4114800">
                <a:moveTo>
                  <a:pt x="0" y="0"/>
                </a:moveTo>
                <a:lnTo>
                  <a:pt x="4099369" y="0"/>
                </a:lnTo>
                <a:lnTo>
                  <a:pt x="40993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1028700"/>
            <a:ext cx="6170246" cy="8229600"/>
          </a:xfrm>
          <a:custGeom>
            <a:avLst/>
            <a:gdLst/>
            <a:ahLst/>
            <a:cxnLst/>
            <a:rect l="l" t="t" r="r" b="b"/>
            <a:pathLst>
              <a:path w="6170246" h="8229600">
                <a:moveTo>
                  <a:pt x="0" y="0"/>
                </a:moveTo>
                <a:lnTo>
                  <a:pt x="6170246" y="0"/>
                </a:lnTo>
                <a:lnTo>
                  <a:pt x="617024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50031" r="-50031"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519" r="-276" b="-70319"/>
            </a:stretch>
          </a:blipFill>
        </p:spPr>
      </p:sp>
      <p:sp>
        <p:nvSpPr>
          <p:cNvPr id="3" name="Freeform 3"/>
          <p:cNvSpPr/>
          <p:nvPr/>
        </p:nvSpPr>
        <p:spPr>
          <a:xfrm rot="2700000">
            <a:off x="14196909" y="-2647335"/>
            <a:ext cx="4099369" cy="4114800"/>
          </a:xfrm>
          <a:custGeom>
            <a:avLst/>
            <a:gdLst/>
            <a:ahLst/>
            <a:cxnLst/>
            <a:rect l="l" t="t" r="r" b="b"/>
            <a:pathLst>
              <a:path w="4099369" h="4114800">
                <a:moveTo>
                  <a:pt x="0" y="0"/>
                </a:moveTo>
                <a:lnTo>
                  <a:pt x="4099369" y="0"/>
                </a:lnTo>
                <a:lnTo>
                  <a:pt x="40993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336996" y="1334939"/>
            <a:ext cx="11432829" cy="7617122"/>
          </a:xfrm>
          <a:custGeom>
            <a:avLst/>
            <a:gdLst/>
            <a:ahLst/>
            <a:cxnLst/>
            <a:rect l="l" t="t" r="r" b="b"/>
            <a:pathLst>
              <a:path w="11432829" h="7617122">
                <a:moveTo>
                  <a:pt x="0" y="0"/>
                </a:moveTo>
                <a:lnTo>
                  <a:pt x="11432829" y="0"/>
                </a:lnTo>
                <a:lnTo>
                  <a:pt x="11432829" y="7617122"/>
                </a:lnTo>
                <a:lnTo>
                  <a:pt x="0" y="76171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8635420" y="1527939"/>
            <a:ext cx="9414053" cy="8404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608"/>
              </a:lnSpc>
            </a:pPr>
            <a:r>
              <a:rPr lang="en-US" sz="4005" b="1" spc="-80">
                <a:solidFill>
                  <a:srgbClr val="000000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                  </a:t>
            </a:r>
          </a:p>
          <a:p>
            <a:pPr algn="just">
              <a:lnSpc>
                <a:spcPts val="6728"/>
              </a:lnSpc>
            </a:pPr>
            <a:r>
              <a:rPr lang="en-US" sz="4805" b="1" spc="-96">
                <a:solidFill>
                  <a:srgbClr val="000000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EJEMPLO DE PENSAMIENTO CREATIVO:</a:t>
            </a:r>
          </a:p>
          <a:p>
            <a:pPr algn="just">
              <a:lnSpc>
                <a:spcPts val="5608"/>
              </a:lnSpc>
            </a:pPr>
            <a:endParaRPr lang="en-US" sz="4805" b="1" spc="-96">
              <a:solidFill>
                <a:srgbClr val="000000"/>
              </a:solidFill>
              <a:latin typeface="Be Vietnam Ultra-Bold"/>
              <a:ea typeface="Be Vietnam Ultra-Bold"/>
              <a:cs typeface="Be Vietnam Ultra-Bold"/>
              <a:sym typeface="Be Vietnam Ultra-Bold"/>
            </a:endParaRPr>
          </a:p>
          <a:p>
            <a:pPr algn="just">
              <a:lnSpc>
                <a:spcPts val="6168"/>
              </a:lnSpc>
            </a:pPr>
            <a:r>
              <a:rPr lang="en-US" sz="4405" spc="-88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Cear algo  requiere formarlo combinando materiales, tal vez según un plan o tal vez basado en el impulso del momento.</a:t>
            </a:r>
          </a:p>
          <a:p>
            <a:pPr algn="just">
              <a:lnSpc>
                <a:spcPts val="6168"/>
              </a:lnSpc>
            </a:pPr>
            <a:endParaRPr lang="en-US" sz="4405" spc="-88">
              <a:solidFill>
                <a:srgbClr val="000000"/>
              </a:solidFill>
              <a:latin typeface="Be Vietnam"/>
              <a:ea typeface="Be Vietnam"/>
              <a:cs typeface="Be Vietnam"/>
              <a:sym typeface="Be Vietnam"/>
            </a:endParaRPr>
          </a:p>
          <a:p>
            <a:pPr algn="just">
              <a:lnSpc>
                <a:spcPts val="5608"/>
              </a:lnSpc>
            </a:pPr>
            <a:endParaRPr lang="en-US" sz="4405" spc="-88">
              <a:solidFill>
                <a:srgbClr val="000000"/>
              </a:solidFill>
              <a:latin typeface="Be Vietnam"/>
              <a:ea typeface="Be Vietnam"/>
              <a:cs typeface="Be Vietnam"/>
              <a:sym typeface="Be Vietnam"/>
            </a:endParaRPr>
          </a:p>
          <a:p>
            <a:pPr algn="just">
              <a:lnSpc>
                <a:spcPts val="5608"/>
              </a:lnSpc>
              <a:spcBef>
                <a:spcPct val="0"/>
              </a:spcBef>
            </a:pPr>
            <a:endParaRPr lang="en-US" sz="4405" spc="-88">
              <a:solidFill>
                <a:srgbClr val="000000"/>
              </a:solidFill>
              <a:latin typeface="Be Vietnam"/>
              <a:ea typeface="Be Vietnam"/>
              <a:cs typeface="Be Vietnam"/>
              <a:sym typeface="Be Vietnam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519" r="-276" b="-70319"/>
            </a:stretch>
          </a:blipFill>
        </p:spPr>
      </p:sp>
      <p:sp>
        <p:nvSpPr>
          <p:cNvPr id="3" name="Freeform 3"/>
          <p:cNvSpPr/>
          <p:nvPr/>
        </p:nvSpPr>
        <p:spPr>
          <a:xfrm rot="2700000">
            <a:off x="14196909" y="-2647335"/>
            <a:ext cx="4099369" cy="4114800"/>
          </a:xfrm>
          <a:custGeom>
            <a:avLst/>
            <a:gdLst/>
            <a:ahLst/>
            <a:cxnLst/>
            <a:rect l="l" t="t" r="r" b="b"/>
            <a:pathLst>
              <a:path w="4099369" h="4114800">
                <a:moveTo>
                  <a:pt x="0" y="0"/>
                </a:moveTo>
                <a:lnTo>
                  <a:pt x="4099369" y="0"/>
                </a:lnTo>
                <a:lnTo>
                  <a:pt x="40993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2262618"/>
            <a:ext cx="8408394" cy="5761764"/>
          </a:xfrm>
          <a:custGeom>
            <a:avLst/>
            <a:gdLst/>
            <a:ahLst/>
            <a:cxnLst/>
            <a:rect l="l" t="t" r="r" b="b"/>
            <a:pathLst>
              <a:path w="8408394" h="5761764">
                <a:moveTo>
                  <a:pt x="0" y="0"/>
                </a:moveTo>
                <a:lnTo>
                  <a:pt x="8408394" y="0"/>
                </a:lnTo>
                <a:lnTo>
                  <a:pt x="8408394" y="5761764"/>
                </a:lnTo>
                <a:lnTo>
                  <a:pt x="0" y="576176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5219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8635420" y="1701951"/>
            <a:ext cx="9414053" cy="7556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608"/>
              </a:lnSpc>
            </a:pPr>
            <a:r>
              <a:rPr lang="en-US" sz="4005" b="1" spc="-80">
                <a:solidFill>
                  <a:srgbClr val="000000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                  </a:t>
            </a:r>
          </a:p>
          <a:p>
            <a:pPr algn="just">
              <a:lnSpc>
                <a:spcPts val="6728"/>
              </a:lnSpc>
            </a:pPr>
            <a:r>
              <a:rPr lang="en-US" sz="4805" b="1" spc="-96">
                <a:solidFill>
                  <a:srgbClr val="000000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EJEMPLO DE COMUNICACIÓN:</a:t>
            </a:r>
          </a:p>
          <a:p>
            <a:pPr algn="just">
              <a:lnSpc>
                <a:spcPts val="5608"/>
              </a:lnSpc>
            </a:pPr>
            <a:endParaRPr lang="en-US" sz="4805" b="1" spc="-96">
              <a:solidFill>
                <a:srgbClr val="000000"/>
              </a:solidFill>
              <a:latin typeface="Be Vietnam Ultra-Bold"/>
              <a:ea typeface="Be Vietnam Ultra-Bold"/>
              <a:cs typeface="Be Vietnam Ultra-Bold"/>
              <a:sym typeface="Be Vietnam Ultra-Bold"/>
            </a:endParaRPr>
          </a:p>
          <a:p>
            <a:pPr algn="just">
              <a:lnSpc>
                <a:spcPts val="6168"/>
              </a:lnSpc>
            </a:pPr>
            <a:r>
              <a:rPr lang="en-US" sz="4405" spc="-88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Escuchar activamente requiere</a:t>
            </a:r>
          </a:p>
          <a:p>
            <a:pPr algn="just">
              <a:lnSpc>
                <a:spcPts val="6168"/>
              </a:lnSpc>
            </a:pPr>
            <a:r>
              <a:rPr lang="en-US" sz="4405" spc="-88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prestar atención, tomar notas,</a:t>
            </a:r>
          </a:p>
          <a:p>
            <a:pPr algn="just">
              <a:lnSpc>
                <a:spcPts val="6168"/>
              </a:lnSpc>
            </a:pPr>
            <a:r>
              <a:rPr lang="en-US" sz="4405" spc="-88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hacer preguntas y participar en las</a:t>
            </a:r>
          </a:p>
          <a:p>
            <a:pPr algn="just">
              <a:lnSpc>
                <a:spcPts val="6168"/>
              </a:lnSpc>
            </a:pPr>
            <a:r>
              <a:rPr lang="en-US" sz="4405" spc="-88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ideas que se comunican. </a:t>
            </a:r>
          </a:p>
          <a:p>
            <a:pPr algn="just">
              <a:lnSpc>
                <a:spcPts val="6168"/>
              </a:lnSpc>
            </a:pPr>
            <a:endParaRPr lang="en-US" sz="4405" spc="-88">
              <a:solidFill>
                <a:srgbClr val="000000"/>
              </a:solidFill>
              <a:latin typeface="Be Vietnam"/>
              <a:ea typeface="Be Vietnam"/>
              <a:cs typeface="Be Vietnam"/>
              <a:sym typeface="Be Vietnam"/>
            </a:endParaRPr>
          </a:p>
          <a:p>
            <a:pPr algn="just">
              <a:lnSpc>
                <a:spcPts val="5608"/>
              </a:lnSpc>
            </a:pPr>
            <a:endParaRPr lang="en-US" sz="4405" spc="-88">
              <a:solidFill>
                <a:srgbClr val="000000"/>
              </a:solidFill>
              <a:latin typeface="Be Vietnam"/>
              <a:ea typeface="Be Vietnam"/>
              <a:cs typeface="Be Vietnam"/>
              <a:sym typeface="Be Vietnam"/>
            </a:endParaRPr>
          </a:p>
          <a:p>
            <a:pPr algn="just">
              <a:lnSpc>
                <a:spcPts val="5608"/>
              </a:lnSpc>
              <a:spcBef>
                <a:spcPct val="0"/>
              </a:spcBef>
            </a:pPr>
            <a:endParaRPr lang="en-US" sz="4405" spc="-88">
              <a:solidFill>
                <a:srgbClr val="000000"/>
              </a:solidFill>
              <a:latin typeface="Be Vietnam"/>
              <a:ea typeface="Be Vietnam"/>
              <a:cs typeface="Be Vietnam"/>
              <a:sym typeface="Be Vietnam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1218</Words>
  <Application>Microsoft Office PowerPoint</Application>
  <PresentationFormat>Personalizado</PresentationFormat>
  <Paragraphs>138</Paragraphs>
  <Slides>23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31" baseType="lpstr">
      <vt:lpstr>Open Sans</vt:lpstr>
      <vt:lpstr>Open Sans Bold</vt:lpstr>
      <vt:lpstr>Barlow SemiCondensed Bold</vt:lpstr>
      <vt:lpstr>Be Vietnam Ultra-Bold</vt:lpstr>
      <vt:lpstr>Calibri</vt:lpstr>
      <vt:lpstr>Arial</vt:lpstr>
      <vt:lpstr>Be Vietnam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Copia de curso</dc:title>
  <dc:creator>Marta Cifuentes</dc:creator>
  <cp:lastModifiedBy>Marta Cifuentes</cp:lastModifiedBy>
  <cp:revision>2</cp:revision>
  <dcterms:created xsi:type="dcterms:W3CDTF">2006-08-16T00:00:00Z</dcterms:created>
  <dcterms:modified xsi:type="dcterms:W3CDTF">2026-02-17T15:45:17Z</dcterms:modified>
  <dc:identifier>DAHBlv0V-_w</dc:identifier>
</cp:coreProperties>
</file>