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arlow SemiCondensed Bold" panose="020B0604020202020204" charset="0"/>
      <p:regular r:id="rId14"/>
    </p:embeddedFont>
    <p:embeddedFont>
      <p:font typeface="Be Vietnam" panose="020B0604020202020204" charset="0"/>
      <p:regular r:id="rId15"/>
    </p:embeddedFont>
    <p:embeddedFont>
      <p:font typeface="Be Vietnam Ultra-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25090" y="8816388"/>
            <a:ext cx="8971105" cy="800880"/>
            <a:chOff x="0" y="0"/>
            <a:chExt cx="455231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15" cy="406400"/>
            </a:xfrm>
            <a:custGeom>
              <a:avLst/>
              <a:gdLst/>
              <a:ahLst/>
              <a:cxnLst/>
              <a:rect l="l" t="t" r="r" b="b"/>
              <a:pathLst>
                <a:path w="4552315" h="406400">
                  <a:moveTo>
                    <a:pt x="4349115" y="0"/>
                  </a:moveTo>
                  <a:cubicBezTo>
                    <a:pt x="4461339" y="0"/>
                    <a:pt x="4552315" y="90976"/>
                    <a:pt x="4552315" y="203200"/>
                  </a:cubicBezTo>
                  <a:cubicBezTo>
                    <a:pt x="4552315" y="315424"/>
                    <a:pt x="4461339" y="406400"/>
                    <a:pt x="43491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231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105432"/>
            <a:ext cx="6454435" cy="7181568"/>
          </a:xfrm>
          <a:custGeom>
            <a:avLst/>
            <a:gdLst/>
            <a:ahLst/>
            <a:cxnLst/>
            <a:rect l="l" t="t" r="r" b="b"/>
            <a:pathLst>
              <a:path w="6454435" h="7181568">
                <a:moveTo>
                  <a:pt x="0" y="0"/>
                </a:moveTo>
                <a:lnTo>
                  <a:pt x="6454435" y="0"/>
                </a:lnTo>
                <a:lnTo>
                  <a:pt x="6454435" y="7181568"/>
                </a:lnTo>
                <a:lnTo>
                  <a:pt x="0" y="7181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504510" y="1028700"/>
            <a:ext cx="8229600" cy="8229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78520" y="1454690"/>
            <a:ext cx="7377619" cy="7377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6579729" y="6609186"/>
            <a:ext cx="1133213" cy="1090848"/>
          </a:xfrm>
          <a:custGeom>
            <a:avLst/>
            <a:gdLst/>
            <a:ahLst/>
            <a:cxnLst/>
            <a:rect l="l" t="t" r="r" b="b"/>
            <a:pathLst>
              <a:path w="1133213" h="1090848">
                <a:moveTo>
                  <a:pt x="0" y="0"/>
                </a:moveTo>
                <a:lnTo>
                  <a:pt x="1133214" y="0"/>
                </a:lnTo>
                <a:lnTo>
                  <a:pt x="1133214" y="1090849"/>
                </a:lnTo>
                <a:lnTo>
                  <a:pt x="0" y="1090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3" name="Freeform 13"/>
          <p:cNvSpPr/>
          <p:nvPr/>
        </p:nvSpPr>
        <p:spPr>
          <a:xfrm rot="2700000">
            <a:off x="-1188968" y="-2057400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154321" y="-3909840"/>
            <a:ext cx="6152704" cy="61527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39A8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2700000">
            <a:off x="16537816" y="854678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486121" y="-1137314"/>
            <a:ext cx="5184008" cy="5184008"/>
          </a:xfrm>
          <a:custGeom>
            <a:avLst/>
            <a:gdLst/>
            <a:ahLst/>
            <a:cxnLst/>
            <a:rect l="l" t="t" r="r" b="b"/>
            <a:pathLst>
              <a:path w="5184008" h="5184008">
                <a:moveTo>
                  <a:pt x="0" y="0"/>
                </a:moveTo>
                <a:lnTo>
                  <a:pt x="5184008" y="0"/>
                </a:lnTo>
                <a:lnTo>
                  <a:pt x="5184008" y="5184008"/>
                </a:lnTo>
                <a:lnTo>
                  <a:pt x="0" y="5184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25090" y="2214466"/>
            <a:ext cx="8700404" cy="160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3"/>
              </a:lnSpc>
              <a:spcBef>
                <a:spcPct val="0"/>
              </a:spcBef>
            </a:pPr>
            <a:r>
              <a:rPr lang="en-US" sz="93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CURSO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12943" y="3575565"/>
            <a:ext cx="9546357" cy="156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3"/>
              </a:lnSpc>
              <a:spcBef>
                <a:spcPct val="0"/>
              </a:spcBef>
            </a:pPr>
            <a:r>
              <a:rPr lang="en-US" sz="91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ASISTENTE DE AULA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2355" y="5781675"/>
            <a:ext cx="8700404" cy="249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3"/>
              </a:lnSpc>
              <a:spcBef>
                <a:spcPct val="0"/>
              </a:spcBef>
            </a:pPr>
            <a:r>
              <a:rPr lang="en-US" sz="7145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MENCIÓN EN APOYO A ESTUDIANTES CON TEA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1511" y="8923643"/>
            <a:ext cx="7958263" cy="5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 b="1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PROFESORA: MARTA CIFUENTES TOLEDO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7436" y="1028700"/>
            <a:ext cx="15861864" cy="6861451"/>
          </a:xfrm>
          <a:custGeom>
            <a:avLst/>
            <a:gdLst/>
            <a:ahLst/>
            <a:cxnLst/>
            <a:rect l="l" t="t" r="r" b="b"/>
            <a:pathLst>
              <a:path w="15861864" h="6861451">
                <a:moveTo>
                  <a:pt x="0" y="0"/>
                </a:moveTo>
                <a:lnTo>
                  <a:pt x="15861864" y="0"/>
                </a:lnTo>
                <a:lnTo>
                  <a:pt x="15861864" y="6861451"/>
                </a:lnTo>
                <a:lnTo>
                  <a:pt x="0" y="6861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2591" y="1583978"/>
            <a:ext cx="13282818" cy="7119044"/>
          </a:xfrm>
          <a:custGeom>
            <a:avLst/>
            <a:gdLst/>
            <a:ahLst/>
            <a:cxnLst/>
            <a:rect l="l" t="t" r="r" b="b"/>
            <a:pathLst>
              <a:path w="13282818" h="7119044">
                <a:moveTo>
                  <a:pt x="0" y="0"/>
                </a:moveTo>
                <a:lnTo>
                  <a:pt x="13282818" y="0"/>
                </a:lnTo>
                <a:lnTo>
                  <a:pt x="13282818" y="7119044"/>
                </a:lnTo>
                <a:lnTo>
                  <a:pt x="0" y="7119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-44914" y="-1833958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3065" y="3041864"/>
            <a:ext cx="17181871" cy="374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Actividad Práctica (Formativa)</a:t>
            </a:r>
          </a:p>
          <a:p>
            <a:pPr algn="ctr">
              <a:lnSpc>
                <a:spcPts val="5925"/>
              </a:lnSpc>
              <a:spcBef>
                <a:spcPct val="0"/>
              </a:spcBef>
            </a:pPr>
            <a:endParaRPr lang="en-US" sz="4232" b="1" spc="-84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Elabora un documento en Word donde redactes en 600 palabras por aqué decidiste estudiar el curso Asistente de Aula y qué cualidades posees para desempeñarte en el ámbito educativo.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81792" y="448794"/>
            <a:ext cx="1204855" cy="1159811"/>
          </a:xfrm>
          <a:custGeom>
            <a:avLst/>
            <a:gdLst/>
            <a:ahLst/>
            <a:cxnLst/>
            <a:rect l="l" t="t" r="r" b="b"/>
            <a:pathLst>
              <a:path w="1204855" h="1159811">
                <a:moveTo>
                  <a:pt x="0" y="0"/>
                </a:moveTo>
                <a:lnTo>
                  <a:pt x="1204855" y="0"/>
                </a:lnTo>
                <a:lnTo>
                  <a:pt x="1204855" y="1159812"/>
                </a:lnTo>
                <a:lnTo>
                  <a:pt x="0" y="1159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74967" y="1695008"/>
            <a:ext cx="7982712" cy="8229600"/>
          </a:xfrm>
          <a:custGeom>
            <a:avLst/>
            <a:gdLst/>
            <a:ahLst/>
            <a:cxnLst/>
            <a:rect l="l" t="t" r="r" b="b"/>
            <a:pathLst>
              <a:path w="7982712" h="8229600">
                <a:moveTo>
                  <a:pt x="0" y="0"/>
                </a:moveTo>
                <a:lnTo>
                  <a:pt x="7982712" y="0"/>
                </a:lnTo>
                <a:lnTo>
                  <a:pt x="79827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50978" y="2464264"/>
            <a:ext cx="15708322" cy="4746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MÓDULO II</a:t>
            </a:r>
          </a:p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OFIMÁTICA</a:t>
            </a:r>
          </a:p>
          <a:p>
            <a:pPr algn="l">
              <a:lnSpc>
                <a:spcPts val="12630"/>
              </a:lnSpc>
              <a:spcBef>
                <a:spcPct val="0"/>
              </a:spcBef>
            </a:pPr>
            <a:endParaRPr lang="en-US" sz="9021" b="1">
              <a:solidFill>
                <a:srgbClr val="026B6E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81792" y="5278995"/>
            <a:ext cx="69552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4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¡!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48388" y="0"/>
            <a:ext cx="7109432" cy="6230448"/>
          </a:xfrm>
          <a:custGeom>
            <a:avLst/>
            <a:gdLst/>
            <a:ahLst/>
            <a:cxnLst/>
            <a:rect l="l" t="t" r="r" b="b"/>
            <a:pathLst>
              <a:path w="7109432" h="6230448">
                <a:moveTo>
                  <a:pt x="0" y="0"/>
                </a:moveTo>
                <a:lnTo>
                  <a:pt x="7109432" y="0"/>
                </a:lnTo>
                <a:lnTo>
                  <a:pt x="7109432" y="6230448"/>
                </a:lnTo>
                <a:lnTo>
                  <a:pt x="0" y="62304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2493" y="106831"/>
            <a:ext cx="7935861" cy="261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¿QUÉ ES </a:t>
            </a:r>
          </a:p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LA OFIMÁTICA?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644717"/>
            <a:ext cx="8547133" cy="438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2"/>
              </a:lnSpc>
              <a:spcBef>
                <a:spcPct val="0"/>
              </a:spcBef>
            </a:pPr>
            <a:r>
              <a:rPr lang="en-US" sz="3587" spc="-7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Ofimática es ese conjunto de aplicaciones y herramientas informáticas diseñadas para facilitar y mejorar las tareas relacionadas con la creación, edición, almacenamiento y distribución de información en el entorno educativo.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-233597" y="-2380772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56142" y="816487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19586" y="572766"/>
            <a:ext cx="16816310" cy="903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5099" b="1" spc="-10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                     Principales Herramientas y Aplicaciones:</a:t>
            </a:r>
          </a:p>
          <a:p>
            <a:pPr algn="l">
              <a:lnSpc>
                <a:spcPts val="7139"/>
              </a:lnSpc>
            </a:pPr>
            <a:endParaRPr lang="en-US" sz="5099" b="1" spc="-101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5739"/>
              </a:lnSpc>
            </a:pPr>
            <a:r>
              <a:rPr lang="en-US" sz="4099" b="1" spc="-8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Procesadores de texto: </a:t>
            </a: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Para crear, editar y modificar documentos</a:t>
            </a:r>
          </a:p>
          <a:p>
            <a:pPr algn="just">
              <a:lnSpc>
                <a:spcPts val="5739"/>
              </a:lnSpc>
            </a:pP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                                            (ej. Microsoft Word, Google Docs).</a:t>
            </a:r>
          </a:p>
          <a:p>
            <a:pPr algn="just">
              <a:lnSpc>
                <a:spcPts val="5739"/>
              </a:lnSpc>
            </a:pPr>
            <a:r>
              <a:rPr lang="en-US" sz="4099" b="1" spc="-8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Hojas de cálculo:</a:t>
            </a: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Para organizar datos, realizar cálculos automáticos y crear gráficos (ej. Microsoft Excel, Google Sheets).</a:t>
            </a:r>
          </a:p>
          <a:p>
            <a:pPr algn="just">
              <a:lnSpc>
                <a:spcPts val="5739"/>
              </a:lnSpc>
            </a:pPr>
            <a:r>
              <a:rPr lang="en-US" sz="4099" b="1" spc="-8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Gestores de bases de datos: </a:t>
            </a: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Para recopilar y administrar información, como Microsoft Access.</a:t>
            </a:r>
          </a:p>
          <a:p>
            <a:pPr algn="just">
              <a:lnSpc>
                <a:spcPts val="5739"/>
              </a:lnSpc>
            </a:pPr>
            <a:r>
              <a:rPr lang="en-US" sz="4099" b="1" spc="-8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Programas de presentación: </a:t>
            </a: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Para crear diapositivas multimedia </a:t>
            </a:r>
          </a:p>
          <a:p>
            <a:pPr algn="just">
              <a:lnSpc>
                <a:spcPts val="5739"/>
              </a:lnSpc>
            </a:pP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                                                     (ej. Microsoft PowerPoint).</a:t>
            </a:r>
          </a:p>
          <a:p>
            <a:pPr algn="just">
              <a:lnSpc>
                <a:spcPts val="5739"/>
              </a:lnSpc>
              <a:spcBef>
                <a:spcPct val="0"/>
              </a:spcBef>
            </a:pPr>
            <a:r>
              <a:rPr lang="en-US" sz="4099" b="1" spc="-8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Correo electrónico y comunicación:</a:t>
            </a:r>
            <a:r>
              <a:rPr lang="en-US" sz="4099" spc="-8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Para el intercambio de información.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-44914" y="-1833958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3065" y="1556093"/>
            <a:ext cx="17181871" cy="8255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Beneficios de la Ofimática</a:t>
            </a:r>
          </a:p>
          <a:p>
            <a:pPr algn="ctr">
              <a:lnSpc>
                <a:spcPts val="5925"/>
              </a:lnSpc>
              <a:spcBef>
                <a:spcPct val="0"/>
              </a:spcBef>
            </a:pPr>
            <a:endParaRPr lang="en-US" sz="4232" b="1" spc="-84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Aumento de la productividad: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Automatiza tareas repetitivas.</a:t>
            </a:r>
          </a:p>
          <a:p>
            <a:pPr algn="l">
              <a:lnSpc>
                <a:spcPts val="5925"/>
              </a:lnSpc>
              <a:spcBef>
                <a:spcPct val="0"/>
              </a:spcBef>
            </a:pPr>
            <a:endParaRPr lang="en-US" sz="4232" spc="-84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Ahorro de tiempo y costos: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Agiliza la gestión documental.</a:t>
            </a:r>
          </a:p>
          <a:p>
            <a:pPr algn="l">
              <a:lnSpc>
                <a:spcPts val="5925"/>
              </a:lnSpc>
              <a:spcBef>
                <a:spcPct val="0"/>
              </a:spcBef>
            </a:pPr>
            <a:endParaRPr lang="en-US" sz="4232" spc="-84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Facilita el trabajo colaborativo: 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Permite compartir y editar documentos en tiempo real (ofimática en la nube).</a:t>
            </a:r>
          </a:p>
          <a:p>
            <a:pPr algn="l">
              <a:lnSpc>
                <a:spcPts val="5925"/>
              </a:lnSpc>
              <a:spcBef>
                <a:spcPct val="0"/>
              </a:spcBef>
            </a:pPr>
            <a:endParaRPr lang="en-US" sz="4232" spc="-84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Mejora la organización: 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Optimiza el almacenamiento y búsqueda de información.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2160" y="543811"/>
            <a:ext cx="8780946" cy="6354212"/>
          </a:xfrm>
          <a:custGeom>
            <a:avLst/>
            <a:gdLst/>
            <a:ahLst/>
            <a:cxnLst/>
            <a:rect l="l" t="t" r="r" b="b"/>
            <a:pathLst>
              <a:path w="8780946" h="6354212">
                <a:moveTo>
                  <a:pt x="0" y="0"/>
                </a:moveTo>
                <a:lnTo>
                  <a:pt x="8780946" y="0"/>
                </a:lnTo>
                <a:lnTo>
                  <a:pt x="8780946" y="6354212"/>
                </a:lnTo>
                <a:lnTo>
                  <a:pt x="0" y="635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2493" y="106831"/>
            <a:ext cx="7935861" cy="261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PARTE I</a:t>
            </a:r>
          </a:p>
          <a:p>
            <a:pPr algn="l">
              <a:lnSpc>
                <a:spcPts val="10502"/>
              </a:lnSpc>
              <a:spcBef>
                <a:spcPct val="0"/>
              </a:spcBef>
            </a:pPr>
            <a:endParaRPr lang="en-US" sz="7502" b="1">
              <a:solidFill>
                <a:srgbClr val="026B6E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3587567"/>
            <a:ext cx="8547133" cy="376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02"/>
              </a:lnSpc>
            </a:pPr>
            <a:r>
              <a:rPr lang="en-US" sz="6787" b="1" spc="-13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Microsoft</a:t>
            </a:r>
          </a:p>
          <a:p>
            <a:pPr algn="just">
              <a:lnSpc>
                <a:spcPts val="9502"/>
              </a:lnSpc>
            </a:pPr>
            <a:r>
              <a:rPr lang="en-US" sz="6787" b="1" spc="-13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Word </a:t>
            </a:r>
          </a:p>
          <a:p>
            <a:pPr algn="just">
              <a:lnSpc>
                <a:spcPts val="11182"/>
              </a:lnSpc>
              <a:spcBef>
                <a:spcPct val="0"/>
              </a:spcBef>
            </a:pPr>
            <a:endParaRPr lang="en-US" sz="6787" b="1" spc="-135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31709" y="665199"/>
            <a:ext cx="5794732" cy="5210430"/>
          </a:xfrm>
          <a:custGeom>
            <a:avLst/>
            <a:gdLst/>
            <a:ahLst/>
            <a:cxnLst/>
            <a:rect l="l" t="t" r="r" b="b"/>
            <a:pathLst>
              <a:path w="5794732" h="5210430">
                <a:moveTo>
                  <a:pt x="0" y="0"/>
                </a:moveTo>
                <a:lnTo>
                  <a:pt x="5794732" y="0"/>
                </a:lnTo>
                <a:lnTo>
                  <a:pt x="5794732" y="5210430"/>
                </a:lnTo>
                <a:lnTo>
                  <a:pt x="0" y="5210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2493" y="106831"/>
            <a:ext cx="7935861" cy="261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MICROSOFT</a:t>
            </a:r>
          </a:p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WORD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867" y="2870427"/>
            <a:ext cx="11075512" cy="501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2"/>
              </a:lnSpc>
              <a:spcBef>
                <a:spcPct val="0"/>
              </a:spcBef>
            </a:pPr>
            <a:r>
              <a:rPr lang="en-US" sz="3587" spc="-7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Es el procesador de textos más utilizado a nivel mundial, desarrollado por Microsoft como parte de la suite Microsoft Office. Permite crear, editar, formatear y compartir documentos, desde simples cartas hasta informes complejos, incluyendo imágenes, gráficos y tablas. Disponible en Windows, Mac, dispositivos móviles y web, es un estándar para la redacción académica y profesional.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51969"/>
            <a:ext cx="15853080" cy="5970748"/>
          </a:xfrm>
          <a:custGeom>
            <a:avLst/>
            <a:gdLst/>
            <a:ahLst/>
            <a:cxnLst/>
            <a:rect l="l" t="t" r="r" b="b"/>
            <a:pathLst>
              <a:path w="15853080" h="5970748">
                <a:moveTo>
                  <a:pt x="0" y="0"/>
                </a:moveTo>
                <a:lnTo>
                  <a:pt x="15853080" y="0"/>
                </a:lnTo>
                <a:lnTo>
                  <a:pt x="15853080" y="5970748"/>
                </a:lnTo>
                <a:lnTo>
                  <a:pt x="0" y="5970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3113" y="538047"/>
            <a:ext cx="14155123" cy="9249857"/>
          </a:xfrm>
          <a:custGeom>
            <a:avLst/>
            <a:gdLst/>
            <a:ahLst/>
            <a:cxnLst/>
            <a:rect l="l" t="t" r="r" b="b"/>
            <a:pathLst>
              <a:path w="14155123" h="9249857">
                <a:moveTo>
                  <a:pt x="0" y="0"/>
                </a:moveTo>
                <a:lnTo>
                  <a:pt x="14155122" y="0"/>
                </a:lnTo>
                <a:lnTo>
                  <a:pt x="14155122" y="9249857"/>
                </a:lnTo>
                <a:lnTo>
                  <a:pt x="0" y="9249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Personalizado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Arial</vt:lpstr>
      <vt:lpstr>Be Vietnam Ultra-Bold</vt:lpstr>
      <vt:lpstr>Barlow SemiCondensed Bold</vt:lpstr>
      <vt:lpstr>Be Vietnam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Copia de curso</dc:title>
  <dc:creator>Marta Cifuentes</dc:creator>
  <cp:lastModifiedBy>Marta Cifuentes</cp:lastModifiedBy>
  <cp:revision>2</cp:revision>
  <dcterms:created xsi:type="dcterms:W3CDTF">2006-08-16T00:00:00Z</dcterms:created>
  <dcterms:modified xsi:type="dcterms:W3CDTF">2026-02-21T00:07:28Z</dcterms:modified>
  <dc:identifier>DAHBlmhIUwA</dc:identifier>
</cp:coreProperties>
</file>